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9" roundtripDataSignature="AMtx7mgYeQhIEwK6YmV1QdiguMJSy/Auu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Sarah Montgomery"/>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3-05T23:31:35.486">
    <p:pos x="1527" y="313"/>
    <p:text>Add image from designed translation</p:text>
    <p:extLst>
      <p:ext uri="{C676402C-5697-4E1C-873F-D02D1690AC5C}">
        <p15:threadingInfo timeZoneBias="0"/>
      </p:ext>
      <p:ext uri="http://customooxmlschemas.google.com/">
        <go:slidesCustomData xmlns:go="http://customooxmlschemas.google.com/" commentPostId="AAAAWe2YMDI"/>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2-03-05T23:31:40.470">
    <p:pos x="213" y="668"/>
    <p:text>Add image from designed translation</p:text>
    <p:extLst>
      <p:ext uri="{C676402C-5697-4E1C-873F-D02D1690AC5C}">
        <p15:threadingInfo timeZoneBias="0"/>
      </p:ext>
      <p:ext uri="http://customooxmlschemas.google.com/">
        <go:slidesCustomData xmlns:go="http://customooxmlschemas.google.com/" commentPostId="AAAAWe2YMDE"/>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2-03-05T23:31:51.170">
    <p:pos x="1468" y="353"/>
    <p:text>Add image from designed translation</p:text>
    <p:extLst>
      <p:ext uri="{C676402C-5697-4E1C-873F-D02D1690AC5C}">
        <p15:threadingInfo timeZoneBias="0"/>
      </p:ext>
      <p:ext uri="http://customooxmlschemas.google.com/">
        <go:slidesCustomData xmlns:go="http://customooxmlschemas.google.com/" commentPostId="AAAAWe2YMDM"/>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304800" lvl="0" marL="4572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04800" lvl="5" marL="27432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6pPr>
            <a:lvl7pPr indent="-304800" lvl="6" marL="32004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7pPr>
            <a:lvl8pPr indent="-304800" lvl="7" marL="36576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8pPr>
            <a:lvl9pPr indent="-304800" lvl="8" marL="4114800" marR="0" rtl="0" algn="l">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2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1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25" name="Google Shape;22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2" name="Google Shape;23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48" name="Google Shape;24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56" name="Google Shape;25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74" name="Google Shape;27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type="blank">
  <p:cSld name="BLANK">
    <p:spTree>
      <p:nvGrpSpPr>
        <p:cNvPr id="11" name="Shape 11"/>
        <p:cNvGrpSpPr/>
        <p:nvPr/>
      </p:nvGrpSpPr>
      <p:grpSpPr>
        <a:xfrm>
          <a:off x="0" y="0"/>
          <a:ext cx="0" cy="0"/>
          <a:chOff x="0" y="0"/>
          <a:chExt cx="0" cy="0"/>
        </a:xfrm>
      </p:grpSpPr>
      <p:sp>
        <p:nvSpPr>
          <p:cNvPr id="12" name="Google Shape;12;p3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3" name="Google Shape;13;p3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4" name="Google Shape;14;p3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vec légende" type="picTx">
  <p:cSld name="PICTURE_WITH_CAPTION_TEXT">
    <p:spTree>
      <p:nvGrpSpPr>
        <p:cNvPr id="65" name="Shape 65"/>
        <p:cNvGrpSpPr/>
        <p:nvPr/>
      </p:nvGrpSpPr>
      <p:grpSpPr>
        <a:xfrm>
          <a:off x="0" y="0"/>
          <a:ext cx="0" cy="0"/>
          <a:chOff x="0" y="0"/>
          <a:chExt cx="0" cy="0"/>
        </a:xfrm>
      </p:grpSpPr>
      <p:sp>
        <p:nvSpPr>
          <p:cNvPr id="66" name="Google Shape;66;p44"/>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4"/>
          <p:cNvSpPr/>
          <p:nvPr>
            <p:ph idx="2" type="pic"/>
          </p:nvPr>
        </p:nvSpPr>
        <p:spPr>
          <a:xfrm>
            <a:off x="3887391" y="740569"/>
            <a:ext cx="4629150" cy="3655219"/>
          </a:xfrm>
          <a:prstGeom prst="rect">
            <a:avLst/>
          </a:prstGeom>
          <a:noFill/>
          <a:ln>
            <a:noFill/>
          </a:ln>
        </p:spPr>
      </p:sp>
      <p:sp>
        <p:nvSpPr>
          <p:cNvPr id="68" name="Google Shape;68;p44"/>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4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0" name="Google Shape;70;p4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1" name="Google Shape;71;p4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l" type="vertTx">
  <p:cSld name="VERTICAL_TEXT">
    <p:spTree>
      <p:nvGrpSpPr>
        <p:cNvPr id="72" name="Shape 72"/>
        <p:cNvGrpSpPr/>
        <p:nvPr/>
      </p:nvGrpSpPr>
      <p:grpSpPr>
        <a:xfrm>
          <a:off x="0" y="0"/>
          <a:ext cx="0" cy="0"/>
          <a:chOff x="0" y="0"/>
          <a:chExt cx="0" cy="0"/>
        </a:xfrm>
      </p:grpSpPr>
      <p:sp>
        <p:nvSpPr>
          <p:cNvPr id="73" name="Google Shape;73;p45"/>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5"/>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4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6" name="Google Shape;76;p4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7" name="Google Shape;77;p4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ux" type="vertTitleAndTx">
  <p:cSld name="VERTICAL_TITLE_AND_VERTICAL_TEXT">
    <p:spTree>
      <p:nvGrpSpPr>
        <p:cNvPr id="78" name="Shape 78"/>
        <p:cNvGrpSpPr/>
        <p:nvPr/>
      </p:nvGrpSpPr>
      <p:grpSpPr>
        <a:xfrm>
          <a:off x="0" y="0"/>
          <a:ext cx="0" cy="0"/>
          <a:chOff x="0" y="0"/>
          <a:chExt cx="0" cy="0"/>
        </a:xfrm>
      </p:grpSpPr>
      <p:sp>
        <p:nvSpPr>
          <p:cNvPr id="79" name="Google Shape;79;p46"/>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6"/>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4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2" name="Google Shape;82;p4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3" name="Google Shape;83;p4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la diapositive" type="title">
  <p:cSld name="TITLE">
    <p:spTree>
      <p:nvGrpSpPr>
        <p:cNvPr id="15" name="Shape 15"/>
        <p:cNvGrpSpPr/>
        <p:nvPr/>
      </p:nvGrpSpPr>
      <p:grpSpPr>
        <a:xfrm>
          <a:off x="0" y="0"/>
          <a:ext cx="0" cy="0"/>
          <a:chOff x="0" y="0"/>
          <a:chExt cx="0" cy="0"/>
        </a:xfrm>
      </p:grpSpPr>
      <p:sp>
        <p:nvSpPr>
          <p:cNvPr id="16" name="Google Shape;16;p36"/>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6"/>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 name="Google Shape;19;p3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 name="Google Shape;20;p3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rps du texte" type="tx">
  <p:cSld name="TITLE_AND_BODY">
    <p:spTree>
      <p:nvGrpSpPr>
        <p:cNvPr id="21" name="Shape 21"/>
        <p:cNvGrpSpPr/>
        <p:nvPr/>
      </p:nvGrpSpPr>
      <p:grpSpPr>
        <a:xfrm>
          <a:off x="0" y="0"/>
          <a:ext cx="0" cy="0"/>
          <a:chOff x="0" y="0"/>
          <a:chExt cx="0" cy="0"/>
        </a:xfrm>
      </p:grpSpPr>
      <p:sp>
        <p:nvSpPr>
          <p:cNvPr id="22" name="Google Shape;22;p37"/>
          <p:cNvSpPr txBox="1"/>
          <p:nvPr>
            <p:ph type="title"/>
          </p:nvPr>
        </p:nvSpPr>
        <p:spPr>
          <a:xfrm>
            <a:off x="457200" y="205977"/>
            <a:ext cx="8229600" cy="1141497"/>
          </a:xfrm>
          <a:prstGeom prst="rect">
            <a:avLst/>
          </a:prstGeom>
          <a:noFill/>
          <a:ln>
            <a:noFill/>
          </a:ln>
        </p:spPr>
        <p:txBody>
          <a:bodyPr anchorCtr="0" anchor="b" bIns="91425" lIns="91425" spcFirstLastPara="1" rIns="91425" wrap="square" tIns="91425">
            <a:normAutofit/>
          </a:bodyPr>
          <a:lstStyle>
            <a:lvl1pPr lvl="0" marR="0" algn="l">
              <a:lnSpc>
                <a:spcPct val="100000"/>
              </a:lnSpc>
              <a:spcBef>
                <a:spcPts val="0"/>
              </a:spcBef>
              <a:spcAft>
                <a:spcPts val="0"/>
              </a:spcAft>
              <a:buClr>
                <a:schemeClr val="lt1"/>
              </a:buClr>
              <a:buSzPts val="1400"/>
              <a:buFont typeface="Arial"/>
              <a:buNone/>
              <a:defRPr b="0" i="0" sz="1400" u="none" cap="none" strike="noStrike">
                <a:solidFill>
                  <a:srgbClr val="000000"/>
                </a:solidFill>
                <a:latin typeface="Arial"/>
                <a:ea typeface="Arial"/>
                <a:cs typeface="Arial"/>
                <a:sym typeface="Arial"/>
              </a:defRPr>
            </a:lvl1pPr>
            <a:lvl2pPr lvl="1" marR="0" algn="l">
              <a:lnSpc>
                <a:spcPct val="100000"/>
              </a:lnSpc>
              <a:spcBef>
                <a:spcPts val="0"/>
              </a:spcBef>
              <a:spcAft>
                <a:spcPts val="0"/>
              </a:spcAft>
              <a:buClr>
                <a:schemeClr val="lt1"/>
              </a:buClr>
              <a:buSzPts val="1800"/>
              <a:buFont typeface="Arial"/>
              <a:buNone/>
              <a:defRPr b="0" i="0" sz="1800" u="none" cap="none" strike="noStrike"/>
            </a:lvl2pPr>
            <a:lvl3pPr lvl="2" marR="0" algn="l">
              <a:lnSpc>
                <a:spcPct val="100000"/>
              </a:lnSpc>
              <a:spcBef>
                <a:spcPts val="0"/>
              </a:spcBef>
              <a:spcAft>
                <a:spcPts val="0"/>
              </a:spcAft>
              <a:buClr>
                <a:schemeClr val="lt1"/>
              </a:buClr>
              <a:buSzPts val="1800"/>
              <a:buFont typeface="Arial"/>
              <a:buNone/>
              <a:defRPr b="0" i="0" sz="1800" u="none" cap="none" strike="noStrike"/>
            </a:lvl3pPr>
            <a:lvl4pPr lvl="3" marR="0" algn="l">
              <a:lnSpc>
                <a:spcPct val="100000"/>
              </a:lnSpc>
              <a:spcBef>
                <a:spcPts val="0"/>
              </a:spcBef>
              <a:spcAft>
                <a:spcPts val="0"/>
              </a:spcAft>
              <a:buClr>
                <a:schemeClr val="lt1"/>
              </a:buClr>
              <a:buSzPts val="1800"/>
              <a:buFont typeface="Arial"/>
              <a:buNone/>
              <a:defRPr b="0" i="0" sz="1800" u="none" cap="none" strike="noStrike"/>
            </a:lvl4pPr>
            <a:lvl5pPr lvl="4" marR="0" algn="l">
              <a:lnSpc>
                <a:spcPct val="100000"/>
              </a:lnSpc>
              <a:spcBef>
                <a:spcPts val="0"/>
              </a:spcBef>
              <a:spcAft>
                <a:spcPts val="0"/>
              </a:spcAft>
              <a:buClr>
                <a:schemeClr val="lt1"/>
              </a:buClr>
              <a:buSzPts val="1800"/>
              <a:buFont typeface="Arial"/>
              <a:buNone/>
              <a:defRPr b="0" i="0" sz="1800" u="none" cap="none" strike="noStrike"/>
            </a:lvl5pPr>
            <a:lvl6pPr lvl="5" marR="0" algn="l">
              <a:lnSpc>
                <a:spcPct val="100000"/>
              </a:lnSpc>
              <a:spcBef>
                <a:spcPts val="0"/>
              </a:spcBef>
              <a:spcAft>
                <a:spcPts val="0"/>
              </a:spcAft>
              <a:buClr>
                <a:schemeClr val="lt1"/>
              </a:buClr>
              <a:buSzPts val="1800"/>
              <a:buFont typeface="Arial"/>
              <a:buNone/>
              <a:defRPr b="0" i="0" sz="1800" u="none" cap="none" strike="noStrike"/>
            </a:lvl6pPr>
            <a:lvl7pPr lvl="6" marR="0" algn="l">
              <a:lnSpc>
                <a:spcPct val="100000"/>
              </a:lnSpc>
              <a:spcBef>
                <a:spcPts val="0"/>
              </a:spcBef>
              <a:spcAft>
                <a:spcPts val="0"/>
              </a:spcAft>
              <a:buClr>
                <a:schemeClr val="lt1"/>
              </a:buClr>
              <a:buSzPts val="1800"/>
              <a:buFont typeface="Arial"/>
              <a:buNone/>
              <a:defRPr b="0" i="0" sz="1800" u="none" cap="none" strike="noStrike"/>
            </a:lvl7pPr>
            <a:lvl8pPr lvl="7" marR="0" algn="l">
              <a:lnSpc>
                <a:spcPct val="100000"/>
              </a:lnSpc>
              <a:spcBef>
                <a:spcPts val="0"/>
              </a:spcBef>
              <a:spcAft>
                <a:spcPts val="0"/>
              </a:spcAft>
              <a:buClr>
                <a:schemeClr val="lt1"/>
              </a:buClr>
              <a:buSzPts val="1800"/>
              <a:buFont typeface="Arial"/>
              <a:buNone/>
              <a:defRPr b="0" i="0" sz="1800" u="none" cap="none" strike="noStrike"/>
            </a:lvl8pPr>
            <a:lvl9pPr lvl="8" marR="0" algn="l">
              <a:lnSpc>
                <a:spcPct val="100000"/>
              </a:lnSpc>
              <a:spcBef>
                <a:spcPts val="0"/>
              </a:spcBef>
              <a:spcAft>
                <a:spcPts val="0"/>
              </a:spcAft>
              <a:buClr>
                <a:schemeClr val="lt1"/>
              </a:buClr>
              <a:buSzPts val="1800"/>
              <a:buFont typeface="Arial"/>
              <a:buNone/>
              <a:defRPr b="0" i="0" sz="1800" u="none" cap="none" strike="noStrike"/>
            </a:lvl9pPr>
          </a:lstStyle>
          <a:p/>
        </p:txBody>
      </p:sp>
      <p:sp>
        <p:nvSpPr>
          <p:cNvPr id="23" name="Google Shape;23;p37"/>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rmAutofit/>
          </a:bodyPr>
          <a:lstStyle>
            <a:lvl1pPr indent="-228600" lvl="0" marL="4572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p37"/>
          <p:cNvSpPr txBox="1"/>
          <p:nvPr>
            <p:ph idx="12" type="sldNum"/>
          </p:nvPr>
        </p:nvSpPr>
        <p:spPr>
          <a:xfrm>
            <a:off x="8556789" y="4749850"/>
            <a:ext cx="548699"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25" name="Shape 25"/>
        <p:cNvGrpSpPr/>
        <p:nvPr/>
      </p:nvGrpSpPr>
      <p:grpSpPr>
        <a:xfrm>
          <a:off x="0" y="0"/>
          <a:ext cx="0" cy="0"/>
          <a:chOff x="0" y="0"/>
          <a:chExt cx="0" cy="0"/>
        </a:xfrm>
      </p:grpSpPr>
      <p:sp>
        <p:nvSpPr>
          <p:cNvPr id="26" name="Google Shape;26;p3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8"/>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8" name="Google Shape;28;p3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9" name="Google Shape;29;p3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0" name="Google Shape;30;p3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tête de section" type="secHead">
  <p:cSld name="SECTION_HEADER">
    <p:spTree>
      <p:nvGrpSpPr>
        <p:cNvPr id="31" name="Shape 31"/>
        <p:cNvGrpSpPr/>
        <p:nvPr/>
      </p:nvGrpSpPr>
      <p:grpSpPr>
        <a:xfrm>
          <a:off x="0" y="0"/>
          <a:ext cx="0" cy="0"/>
          <a:chOff x="0" y="0"/>
          <a:chExt cx="0" cy="0"/>
        </a:xfrm>
      </p:grpSpPr>
      <p:sp>
        <p:nvSpPr>
          <p:cNvPr id="32" name="Google Shape;32;p39"/>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9"/>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3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5" name="Google Shape;35;p3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6" name="Google Shape;36;p3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37" name="Shape 37"/>
        <p:cNvGrpSpPr/>
        <p:nvPr/>
      </p:nvGrpSpPr>
      <p:grpSpPr>
        <a:xfrm>
          <a:off x="0" y="0"/>
          <a:ext cx="0" cy="0"/>
          <a:chOff x="0" y="0"/>
          <a:chExt cx="0" cy="0"/>
        </a:xfrm>
      </p:grpSpPr>
      <p:sp>
        <p:nvSpPr>
          <p:cNvPr id="38" name="Google Shape;38;p40"/>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40"/>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0" name="Google Shape;40;p40"/>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1" name="Google Shape;41;p4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2" name="Google Shape;42;p4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3" name="Google Shape;43;p4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44" name="Shape 44"/>
        <p:cNvGrpSpPr/>
        <p:nvPr/>
      </p:nvGrpSpPr>
      <p:grpSpPr>
        <a:xfrm>
          <a:off x="0" y="0"/>
          <a:ext cx="0" cy="0"/>
          <a:chOff x="0" y="0"/>
          <a:chExt cx="0" cy="0"/>
        </a:xfrm>
      </p:grpSpPr>
      <p:sp>
        <p:nvSpPr>
          <p:cNvPr id="45" name="Google Shape;45;p41"/>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41"/>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7" name="Google Shape;47;p41"/>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8" name="Google Shape;48;p41"/>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9" name="Google Shape;49;p41"/>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0" name="Google Shape;50;p4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1" name="Google Shape;51;p4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2" name="Google Shape;52;p4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ement" type="titleOnly">
  <p:cSld name="TITLE_ONLY">
    <p:spTree>
      <p:nvGrpSpPr>
        <p:cNvPr id="53" name="Shape 53"/>
        <p:cNvGrpSpPr/>
        <p:nvPr/>
      </p:nvGrpSpPr>
      <p:grpSpPr>
        <a:xfrm>
          <a:off x="0" y="0"/>
          <a:ext cx="0" cy="0"/>
          <a:chOff x="0" y="0"/>
          <a:chExt cx="0" cy="0"/>
        </a:xfrm>
      </p:grpSpPr>
      <p:sp>
        <p:nvSpPr>
          <p:cNvPr id="54" name="Google Shape;54;p4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6" name="Google Shape;56;p4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7" name="Google Shape;57;p4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type="objTx">
  <p:cSld name="OBJECT_WITH_CAPTION_TEXT">
    <p:spTree>
      <p:nvGrpSpPr>
        <p:cNvPr id="58" name="Shape 58"/>
        <p:cNvGrpSpPr/>
        <p:nvPr/>
      </p:nvGrpSpPr>
      <p:grpSpPr>
        <a:xfrm>
          <a:off x="0" y="0"/>
          <a:ext cx="0" cy="0"/>
          <a:chOff x="0" y="0"/>
          <a:chExt cx="0" cy="0"/>
        </a:xfrm>
      </p:grpSpPr>
      <p:sp>
        <p:nvSpPr>
          <p:cNvPr id="59" name="Google Shape;59;p43"/>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3"/>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43"/>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4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3" name="Google Shape;63;p4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4" name="Google Shape;64;p4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4"/>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3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 name="Google Shape;9;p3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 name="Google Shape;10;p3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comments" Target="../comments/comment3.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comments" Target="../comments/comment2.xml"/><Relationship Id="rId4" Type="http://schemas.openxmlformats.org/officeDocument/2006/relationships/image" Target="../media/image7.jpg"/><Relationship Id="rId5" Type="http://schemas.openxmlformats.org/officeDocument/2006/relationships/image" Target="../media/image4.jpg"/><Relationship Id="rId6"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
        <p:nvSpPr>
          <p:cNvPr id="88" name="Google Shape;88;p1"/>
          <p:cNvSpPr txBox="1"/>
          <p:nvPr>
            <p:ph idx="12" type="sldNum"/>
          </p:nvPr>
        </p:nvSpPr>
        <p:spPr>
          <a:xfrm>
            <a:off x="6942582" y="4776407"/>
            <a:ext cx="2057400" cy="273844"/>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chemeClr val="lt1"/>
              </a:buClr>
              <a:buSzPts val="1200"/>
              <a:buFont typeface="Arial"/>
              <a:buNone/>
            </a:pPr>
            <a:fld id="{00000000-1234-1234-1234-123412341234}" type="slidenum">
              <a:rPr b="1" lang="fr-FR" sz="1200">
                <a:solidFill>
                  <a:schemeClr val="lt1"/>
                </a:solidFill>
              </a:rPr>
              <a:t>‹#›</a:t>
            </a:fld>
            <a:endParaRPr b="1" sz="12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0"/>
          <p:cNvSpPr txBox="1"/>
          <p:nvPr>
            <p:ph type="title"/>
          </p:nvPr>
        </p:nvSpPr>
        <p:spPr>
          <a:xfrm>
            <a:off x="457200" y="0"/>
            <a:ext cx="8686800" cy="1135405"/>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175"/>
              <a:buFont typeface="Arial"/>
              <a:buNone/>
            </a:pPr>
            <a:r>
              <a:rPr b="1" i="0" lang="fr-FR" sz="4700" u="none" cap="none" strike="noStrike">
                <a:solidFill>
                  <a:schemeClr val="dk1"/>
                </a:solidFill>
                <a:latin typeface="Arial"/>
                <a:ea typeface="Arial"/>
                <a:cs typeface="Arial"/>
                <a:sym typeface="Arial"/>
              </a:rPr>
              <a:t>Objectifs</a:t>
            </a:r>
            <a:endParaRPr/>
          </a:p>
        </p:txBody>
      </p:sp>
      <p:sp>
        <p:nvSpPr>
          <p:cNvPr id="170" name="Google Shape;170;p10"/>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750"/>
              <a:buFont typeface="Arial"/>
              <a:buNone/>
            </a:pPr>
            <a:r>
              <a:t/>
            </a:r>
            <a:endParaRPr b="0" i="0" sz="3000" u="none" cap="none" strike="noStrike">
              <a:solidFill>
                <a:schemeClr val="dk1"/>
              </a:solidFill>
              <a:latin typeface="Times New Roman"/>
              <a:ea typeface="Times New Roman"/>
              <a:cs typeface="Times New Roman"/>
              <a:sym typeface="Times New Roman"/>
            </a:endParaRPr>
          </a:p>
        </p:txBody>
      </p:sp>
      <p:sp>
        <p:nvSpPr>
          <p:cNvPr id="171" name="Google Shape;171;p10"/>
          <p:cNvSpPr txBox="1"/>
          <p:nvPr>
            <p:ph idx="12" type="sldNum"/>
          </p:nvPr>
        </p:nvSpPr>
        <p:spPr>
          <a:xfrm>
            <a:off x="8595301" y="4791048"/>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2"/>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
        <p:nvSpPr>
          <p:cNvPr id="172" name="Google Shape;172;p10"/>
          <p:cNvSpPr txBox="1"/>
          <p:nvPr/>
        </p:nvSpPr>
        <p:spPr>
          <a:xfrm>
            <a:off x="789450" y="1937281"/>
            <a:ext cx="7565099" cy="2727264"/>
          </a:xfrm>
          <a:prstGeom prst="rect">
            <a:avLst/>
          </a:prstGeom>
          <a:noFill/>
          <a:ln>
            <a:noFill/>
          </a:ln>
        </p:spPr>
        <p:txBody>
          <a:bodyPr anchorCtr="0" anchor="t" bIns="91425" lIns="91425" spcFirstLastPara="1" rIns="91425" wrap="square" tIns="91425">
            <a:noAutofit/>
          </a:bodyPr>
          <a:lstStyle/>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Identifier les quatre principes de la communication de soutien</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Pratiquer l'écoute active et le questionnement réflexif</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Décrire l'importance d'utiliser une communication de soutien dans le coaching par les pairs</a:t>
            </a:r>
            <a:endParaRPr b="0" i="0" sz="1400" u="none" cap="none" strike="noStrike">
              <a:solidFill>
                <a:srgbClr val="000000"/>
              </a:solidFill>
              <a:latin typeface="Arial"/>
              <a:ea typeface="Arial"/>
              <a:cs typeface="Arial"/>
              <a:sym typeface="Arial"/>
            </a:endParaRPr>
          </a:p>
        </p:txBody>
      </p:sp>
      <p:sp>
        <p:nvSpPr>
          <p:cNvPr id="173" name="Google Shape;173;p10"/>
          <p:cNvSpPr txBox="1"/>
          <p:nvPr/>
        </p:nvSpPr>
        <p:spPr>
          <a:xfrm>
            <a:off x="457200" y="1313070"/>
            <a:ext cx="7812578" cy="46166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1"/>
          <p:cNvSpPr txBox="1"/>
          <p:nvPr>
            <p:ph type="title"/>
          </p:nvPr>
        </p:nvSpPr>
        <p:spPr>
          <a:xfrm>
            <a:off x="457200" y="0"/>
            <a:ext cx="7896386" cy="999641"/>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l'écoute active</a:t>
            </a:r>
            <a:endParaRPr/>
          </a:p>
        </p:txBody>
      </p:sp>
      <p:sp>
        <p:nvSpPr>
          <p:cNvPr id="179" name="Google Shape;179;p11"/>
          <p:cNvSpPr txBox="1"/>
          <p:nvPr>
            <p:ph idx="1" type="body"/>
          </p:nvPr>
        </p:nvSpPr>
        <p:spPr>
          <a:xfrm>
            <a:off x="457200" y="1126665"/>
            <a:ext cx="8229600" cy="3465298"/>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Choisissez un ou une partenaire qui parlera en premier et un ou une partenaire qui écoutera en premier.</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La personne qui parle aura </a:t>
            </a:r>
            <a:r>
              <a:rPr b="1" i="0" lang="fr-FR" sz="2000" u="none" cap="none" strike="noStrike">
                <a:solidFill>
                  <a:srgbClr val="000000"/>
                </a:solidFill>
                <a:latin typeface="Arial"/>
                <a:ea typeface="Arial"/>
                <a:cs typeface="Arial"/>
                <a:sym typeface="Arial"/>
              </a:rPr>
              <a:t>60 secondes </a:t>
            </a:r>
            <a:r>
              <a:rPr b="0" i="0" lang="fr-FR" sz="2000" u="none" cap="none" strike="noStrike">
                <a:solidFill>
                  <a:srgbClr val="000000"/>
                </a:solidFill>
                <a:latin typeface="Arial"/>
                <a:ea typeface="Arial"/>
                <a:cs typeface="Arial"/>
                <a:sym typeface="Arial"/>
              </a:rPr>
              <a:t>pour partager ses espoirs et inquiétudes sur le fait de devenir un·e Coach Pair. Vous devez parler pendant la totalité des 60 secondes.</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Après 60 secondes, la personne qui écoute devra résumer ce que son/sa partenaire vient de dire et lui poser 1 question de suivi.</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Échangez les rôles et recommencez !</a:t>
            </a:r>
            <a:endParaRPr/>
          </a:p>
        </p:txBody>
      </p:sp>
      <p:sp>
        <p:nvSpPr>
          <p:cNvPr id="180" name="Google Shape;180;p11"/>
          <p:cNvSpPr txBox="1"/>
          <p:nvPr>
            <p:ph idx="12" type="sldNum"/>
          </p:nvPr>
        </p:nvSpPr>
        <p:spPr>
          <a:xfrm>
            <a:off x="8622733" y="4792139"/>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2"/>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2"/>
          <p:cNvSpPr txBox="1"/>
          <p:nvPr>
            <p:ph type="title"/>
          </p:nvPr>
        </p:nvSpPr>
        <p:spPr>
          <a:xfrm>
            <a:off x="455205" y="-16839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Le questionnement réflexif</a:t>
            </a:r>
            <a:endParaRPr/>
          </a:p>
        </p:txBody>
      </p:sp>
      <p:sp>
        <p:nvSpPr>
          <p:cNvPr id="186" name="Google Shape;186;p12"/>
          <p:cNvSpPr txBox="1"/>
          <p:nvPr>
            <p:ph idx="12" type="sldNum"/>
          </p:nvPr>
        </p:nvSpPr>
        <p:spPr>
          <a:xfrm>
            <a:off x="8428743" y="478647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pSp>
        <p:nvGrpSpPr>
          <p:cNvPr id="187" name="Google Shape;187;p12"/>
          <p:cNvGrpSpPr/>
          <p:nvPr/>
        </p:nvGrpSpPr>
        <p:grpSpPr>
          <a:xfrm>
            <a:off x="2730411" y="1042289"/>
            <a:ext cx="3713241" cy="3603972"/>
            <a:chOff x="1347449" y="423"/>
            <a:chExt cx="3518001" cy="3517999"/>
          </a:xfrm>
        </p:grpSpPr>
        <p:sp>
          <p:nvSpPr>
            <p:cNvPr id="188" name="Google Shape;188;p12"/>
            <p:cNvSpPr/>
            <p:nvPr/>
          </p:nvSpPr>
          <p:spPr>
            <a:xfrm>
              <a:off x="2543708" y="42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2596059" y="145716"/>
              <a:ext cx="993872" cy="815362"/>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Sentiments</a:t>
              </a:r>
              <a:endParaRPr b="0" i="0" sz="1400" u="none" cap="none" strike="noStrike">
                <a:solidFill>
                  <a:srgbClr val="000000"/>
                </a:solidFill>
                <a:latin typeface="Arial"/>
                <a:ea typeface="Arial"/>
                <a:cs typeface="Arial"/>
                <a:sym typeface="Arial"/>
              </a:endParaRPr>
            </a:p>
          </p:txBody>
        </p:sp>
        <p:sp>
          <p:nvSpPr>
            <p:cNvPr id="190" name="Google Shape;190;p12"/>
            <p:cNvSpPr/>
            <p:nvPr/>
          </p:nvSpPr>
          <p:spPr>
            <a:xfrm rot="2700000">
              <a:off x="3548506" y="965359"/>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2"/>
            <p:cNvSpPr txBox="1"/>
            <p:nvPr/>
          </p:nvSpPr>
          <p:spPr>
            <a:xfrm rot="2700000">
              <a:off x="3561693" y="1009497"/>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2" name="Google Shape;192;p12"/>
            <p:cNvSpPr/>
            <p:nvPr/>
          </p:nvSpPr>
          <p:spPr>
            <a:xfrm>
              <a:off x="373996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2"/>
            <p:cNvSpPr txBox="1"/>
            <p:nvPr/>
          </p:nvSpPr>
          <p:spPr>
            <a:xfrm>
              <a:off x="3904792" y="1361504"/>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Faits</a:t>
              </a:r>
              <a:endParaRPr b="0" i="0" sz="1400" u="none" cap="none" strike="noStrike">
                <a:solidFill>
                  <a:srgbClr val="000000"/>
                </a:solidFill>
                <a:latin typeface="Arial"/>
                <a:ea typeface="Arial"/>
                <a:cs typeface="Arial"/>
                <a:sym typeface="Arial"/>
              </a:endParaRPr>
            </a:p>
          </p:txBody>
        </p:sp>
        <p:sp>
          <p:nvSpPr>
            <p:cNvPr id="194" name="Google Shape;194;p12"/>
            <p:cNvSpPr/>
            <p:nvPr/>
          </p:nvSpPr>
          <p:spPr>
            <a:xfrm rot="8100000">
              <a:off x="3560520" y="2161621"/>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12"/>
            <p:cNvSpPr txBox="1"/>
            <p:nvPr/>
          </p:nvSpPr>
          <p:spPr>
            <a:xfrm rot="-2700000">
              <a:off x="3637371" y="220575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6" name="Google Shape;196;p12"/>
            <p:cNvSpPr/>
            <p:nvPr/>
          </p:nvSpPr>
          <p:spPr>
            <a:xfrm>
              <a:off x="2543708" y="2392941"/>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2"/>
            <p:cNvSpPr txBox="1"/>
            <p:nvPr/>
          </p:nvSpPr>
          <p:spPr>
            <a:xfrm>
              <a:off x="2708532" y="2557766"/>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Constats</a:t>
              </a:r>
              <a:endParaRPr b="0" i="0" sz="1400" u="none" cap="none" strike="noStrike">
                <a:solidFill>
                  <a:srgbClr val="000000"/>
                </a:solidFill>
                <a:latin typeface="Arial"/>
                <a:ea typeface="Arial"/>
                <a:cs typeface="Arial"/>
                <a:sym typeface="Arial"/>
              </a:endParaRPr>
            </a:p>
          </p:txBody>
        </p:sp>
        <p:sp>
          <p:nvSpPr>
            <p:cNvPr id="198" name="Google Shape;198;p12"/>
            <p:cNvSpPr/>
            <p:nvPr/>
          </p:nvSpPr>
          <p:spPr>
            <a:xfrm rot="-8100000">
              <a:off x="2364257" y="2173635"/>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2"/>
            <p:cNvSpPr txBox="1"/>
            <p:nvPr/>
          </p:nvSpPr>
          <p:spPr>
            <a:xfrm rot="2700000">
              <a:off x="2441109" y="228143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200" name="Google Shape;200;p12"/>
            <p:cNvSpPr/>
            <p:nvPr/>
          </p:nvSpPr>
          <p:spPr>
            <a:xfrm>
              <a:off x="134744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2"/>
            <p:cNvSpPr txBox="1"/>
            <p:nvPr/>
          </p:nvSpPr>
          <p:spPr>
            <a:xfrm>
              <a:off x="1512270" y="1361504"/>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Futur</a:t>
              </a:r>
              <a:endParaRPr b="0" i="0" sz="1400" u="none" cap="none" strike="noStrike">
                <a:solidFill>
                  <a:srgbClr val="000000"/>
                </a:solidFill>
                <a:latin typeface="Arial"/>
                <a:ea typeface="Arial"/>
                <a:cs typeface="Arial"/>
                <a:sym typeface="Arial"/>
              </a:endParaRPr>
            </a:p>
          </p:txBody>
        </p:sp>
        <p:sp>
          <p:nvSpPr>
            <p:cNvPr id="202" name="Google Shape;202;p12"/>
            <p:cNvSpPr/>
            <p:nvPr/>
          </p:nvSpPr>
          <p:spPr>
            <a:xfrm rot="-2700000">
              <a:off x="2352248" y="977373"/>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2"/>
            <p:cNvSpPr txBox="1"/>
            <p:nvPr/>
          </p:nvSpPr>
          <p:spPr>
            <a:xfrm rot="-2700000">
              <a:off x="2365431" y="108517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sp>
        <p:nvSpPr>
          <p:cNvPr id="204" name="Google Shape;204;p12"/>
          <p:cNvSpPr txBox="1"/>
          <p:nvPr/>
        </p:nvSpPr>
        <p:spPr>
          <a:xfrm>
            <a:off x="5412215" y="1191585"/>
            <a:ext cx="3607044" cy="91445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Comment l'enseignant·e se sent-il ou elle face à ce défi ? Comment l'enseignant·e a-t-il ou elle vécu la situation ?</a:t>
            </a:r>
            <a:endParaRPr b="0" i="0" sz="1400" u="none" cap="none" strike="noStrike">
              <a:solidFill>
                <a:srgbClr val="000000"/>
              </a:solidFill>
              <a:latin typeface="Arial"/>
              <a:ea typeface="Arial"/>
              <a:cs typeface="Arial"/>
              <a:sym typeface="Arial"/>
            </a:endParaRPr>
          </a:p>
        </p:txBody>
      </p:sp>
      <p:sp>
        <p:nvSpPr>
          <p:cNvPr id="205" name="Google Shape;205;p12"/>
          <p:cNvSpPr txBox="1"/>
          <p:nvPr/>
        </p:nvSpPr>
        <p:spPr>
          <a:xfrm>
            <a:off x="6570839" y="2624268"/>
            <a:ext cx="2113966" cy="58477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Quels sont les faits concernant ce défi ?</a:t>
            </a:r>
            <a:endParaRPr b="0" i="0" sz="1400" u="none" cap="none" strike="noStrike">
              <a:solidFill>
                <a:srgbClr val="000000"/>
              </a:solidFill>
              <a:latin typeface="Arial"/>
              <a:ea typeface="Arial"/>
              <a:cs typeface="Arial"/>
              <a:sym typeface="Arial"/>
            </a:endParaRPr>
          </a:p>
        </p:txBody>
      </p:sp>
      <p:sp>
        <p:nvSpPr>
          <p:cNvPr id="206" name="Google Shape;206;p12"/>
          <p:cNvSpPr txBox="1"/>
          <p:nvPr/>
        </p:nvSpPr>
        <p:spPr>
          <a:xfrm>
            <a:off x="270176" y="3711306"/>
            <a:ext cx="4009037" cy="83099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Pourquoi l'expérience a-t-elle été difficile ? Comment les élèves (ou les autres personnes concernées) ont-ils et elles réagi ?</a:t>
            </a:r>
            <a:endParaRPr b="0" i="0" sz="1400" u="none" cap="none" strike="noStrike">
              <a:solidFill>
                <a:srgbClr val="000000"/>
              </a:solidFill>
              <a:latin typeface="Arial"/>
              <a:ea typeface="Arial"/>
              <a:cs typeface="Arial"/>
              <a:sym typeface="Arial"/>
            </a:endParaRPr>
          </a:p>
        </p:txBody>
      </p:sp>
      <p:sp>
        <p:nvSpPr>
          <p:cNvPr id="207" name="Google Shape;207;p12"/>
          <p:cNvSpPr txBox="1"/>
          <p:nvPr/>
        </p:nvSpPr>
        <p:spPr>
          <a:xfrm>
            <a:off x="218018" y="2002747"/>
            <a:ext cx="3067687" cy="58477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À partir de cette expérience, que fera l'enseignant·e à l'avenir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3"/>
          <p:cNvSpPr txBox="1"/>
          <p:nvPr>
            <p:ph type="ctrTitle"/>
          </p:nvPr>
        </p:nvSpPr>
        <p:spPr>
          <a:xfrm>
            <a:off x="493206" y="342335"/>
            <a:ext cx="77724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2</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Cercles d'apprentissage </a:t>
            </a:r>
            <a:r>
              <a:rPr b="1" lang="fr-FR" sz="3600">
                <a:latin typeface="Arial"/>
                <a:ea typeface="Arial"/>
                <a:cs typeface="Arial"/>
                <a:sym typeface="Arial"/>
              </a:rPr>
              <a:t>pour le personnel</a:t>
            </a:r>
            <a:r>
              <a:rPr b="1" i="0" lang="fr-FR" sz="3600" u="none" cap="none" strike="noStrike">
                <a:latin typeface="Arial"/>
                <a:ea typeface="Arial"/>
                <a:cs typeface="Arial"/>
                <a:sym typeface="Arial"/>
              </a:rPr>
              <a:t> enseignant (TLC)</a:t>
            </a:r>
            <a:endParaRPr/>
          </a:p>
        </p:txBody>
      </p:sp>
      <p:sp>
        <p:nvSpPr>
          <p:cNvPr id="213" name="Google Shape;213;p13"/>
          <p:cNvSpPr txBox="1"/>
          <p:nvPr>
            <p:ph idx="1" type="subTitle"/>
          </p:nvPr>
        </p:nvSpPr>
        <p:spPr>
          <a:xfrm>
            <a:off x="493206" y="2727597"/>
            <a:ext cx="77724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600"/>
              <a:buFont typeface="Arial"/>
              <a:buNone/>
            </a:pPr>
            <a:r>
              <a:rPr b="1" i="0" lang="fr-FR" sz="2400" u="none" cap="none" strike="noStrike">
                <a:latin typeface="Arial"/>
                <a:ea typeface="Arial"/>
                <a:cs typeface="Arial"/>
                <a:sym typeface="Arial"/>
              </a:rPr>
              <a:t>Séance 1 : Comprendre comment les adultes apprennent et pratiquent les TLC</a:t>
            </a:r>
            <a:endParaRPr/>
          </a:p>
        </p:txBody>
      </p:sp>
      <p:sp>
        <p:nvSpPr>
          <p:cNvPr id="214" name="Google Shape;214;p13"/>
          <p:cNvSpPr txBox="1"/>
          <p:nvPr>
            <p:ph idx="12" type="sldNum"/>
          </p:nvPr>
        </p:nvSpPr>
        <p:spPr>
          <a:xfrm>
            <a:off x="6841998" y="4842224"/>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4"/>
          <p:cNvSpPr txBox="1"/>
          <p:nvPr>
            <p:ph type="title"/>
          </p:nvPr>
        </p:nvSpPr>
        <p:spPr>
          <a:xfrm>
            <a:off x="475488" y="53248"/>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220" name="Google Shape;220;p14"/>
          <p:cNvSpPr txBox="1"/>
          <p:nvPr>
            <p:ph idx="1" type="body"/>
          </p:nvPr>
        </p:nvSpPr>
        <p:spPr>
          <a:xfrm>
            <a:off x="807738" y="1952950"/>
            <a:ext cx="7565099" cy="2993700"/>
          </a:xfrm>
          <a:prstGeom prst="rect">
            <a:avLst/>
          </a:prstGeom>
          <a:noFill/>
          <a:ln>
            <a:noFill/>
          </a:ln>
        </p:spPr>
        <p:txBody>
          <a:bodyPr anchorCtr="0" anchor="t" bIns="91425" lIns="91425" spcFirstLastPara="1" rIns="91425" wrap="square" tIns="91425">
            <a:noAutofit/>
          </a:bodyPr>
          <a:lstStyle/>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Identifier les quatre principes de l'apprentissage des adultes</a:t>
            </a:r>
            <a:endParaRPr/>
          </a:p>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Expliquer comment l'apprentissage des adultes est lié au coaching par les pairs</a:t>
            </a:r>
            <a:endParaRPr/>
          </a:p>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Faciliter un TLC en utilisant une communication de soutien</a:t>
            </a:r>
            <a:endParaRPr/>
          </a:p>
        </p:txBody>
      </p:sp>
      <p:sp>
        <p:nvSpPr>
          <p:cNvPr id="221" name="Google Shape;221;p14"/>
          <p:cNvSpPr txBox="1"/>
          <p:nvPr>
            <p:ph idx="12" type="sldNum"/>
          </p:nvPr>
        </p:nvSpPr>
        <p:spPr>
          <a:xfrm>
            <a:off x="8430738" y="4781904"/>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22" name="Google Shape;222;p14"/>
          <p:cNvSpPr/>
          <p:nvPr/>
        </p:nvSpPr>
        <p:spPr>
          <a:xfrm>
            <a:off x="373411" y="1399349"/>
            <a:ext cx="8183378" cy="461664"/>
          </a:xfrm>
          <a:prstGeom prst="rect">
            <a:avLst/>
          </a:prstGeom>
          <a:noFill/>
          <a:ln>
            <a:noFill/>
          </a:ln>
        </p:spPr>
        <p:txBody>
          <a:bodyPr anchorCtr="0" anchor="t" bIns="45700" lIns="91425" spcFirstLastPara="1" rIns="91425" wrap="square" tIns="45700">
            <a:noAutofit/>
          </a:bodyPr>
          <a:lstStyle/>
          <a:p>
            <a:pPr indent="0" lvl="0" marL="7620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5"/>
          <p:cNvSpPr txBox="1"/>
          <p:nvPr>
            <p:ph type="title"/>
          </p:nvPr>
        </p:nvSpPr>
        <p:spPr>
          <a:xfrm>
            <a:off x="391256" y="0"/>
            <a:ext cx="86868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la communication bilatérale</a:t>
            </a:r>
            <a:endParaRPr/>
          </a:p>
        </p:txBody>
      </p:sp>
      <p:sp>
        <p:nvSpPr>
          <p:cNvPr id="228" name="Google Shape;228;p15"/>
          <p:cNvSpPr txBox="1"/>
          <p:nvPr>
            <p:ph idx="1" type="body"/>
          </p:nvPr>
        </p:nvSpPr>
        <p:spPr>
          <a:xfrm>
            <a:off x="455264" y="985020"/>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700"/>
              <a:buFont typeface="Arial"/>
              <a:buNone/>
            </a:pPr>
            <a:r>
              <a:rPr b="1" i="0" lang="fr-FR" sz="2800" u="none" cap="none" strike="noStrike">
                <a:solidFill>
                  <a:srgbClr val="000000"/>
                </a:solidFill>
                <a:latin typeface="Arial"/>
                <a:ea typeface="Arial"/>
                <a:cs typeface="Arial"/>
                <a:sym typeface="Arial"/>
              </a:rPr>
              <a:t>Première tentative :</a:t>
            </a:r>
            <a:endParaRPr/>
          </a:p>
          <a:p>
            <a:pPr indent="0" lvl="0" marL="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Trouvez un ou une partenaire. L’un sera l’instructeur, l’autre sera l’explorateur.</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Asseyez-vous dos à dos et assurez-vous que vous ne pouvez pas vous voir.</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L’instructeur aura 2 minutes pour guider l’explorateur à travers le labyrinthe. L’instructeur ne doit </a:t>
            </a:r>
            <a:r>
              <a:rPr b="0" i="0" lang="fr-FR" sz="2000" u="sng" cap="none" strike="noStrike">
                <a:solidFill>
                  <a:srgbClr val="000000"/>
                </a:solidFill>
                <a:latin typeface="Arial"/>
                <a:ea typeface="Arial"/>
                <a:cs typeface="Arial"/>
                <a:sym typeface="Arial"/>
              </a:rPr>
              <a:t>PAS</a:t>
            </a:r>
            <a:r>
              <a:rPr b="0" i="0" lang="fr-FR" sz="2000" u="none" cap="none" strike="noStrike">
                <a:solidFill>
                  <a:srgbClr val="000000"/>
                </a:solidFill>
                <a:latin typeface="Arial"/>
                <a:ea typeface="Arial"/>
                <a:cs typeface="Arial"/>
                <a:sym typeface="Arial"/>
              </a:rPr>
              <a:t> regarder l’explorateur, et l’explorateur ne doit </a:t>
            </a:r>
            <a:r>
              <a:rPr b="0" i="0" lang="fr-FR" sz="2000" u="sng" cap="none" strike="noStrike">
                <a:solidFill>
                  <a:srgbClr val="000000"/>
                </a:solidFill>
                <a:latin typeface="Arial"/>
                <a:ea typeface="Arial"/>
                <a:cs typeface="Arial"/>
                <a:sym typeface="Arial"/>
              </a:rPr>
              <a:t>PAS</a:t>
            </a:r>
            <a:r>
              <a:rPr b="0" i="0" lang="fr-FR" sz="2000" u="none" cap="none" strike="noStrike">
                <a:solidFill>
                  <a:srgbClr val="000000"/>
                </a:solidFill>
                <a:latin typeface="Arial"/>
                <a:ea typeface="Arial"/>
                <a:cs typeface="Arial"/>
                <a:sym typeface="Arial"/>
              </a:rPr>
              <a:t> poser de question.</a:t>
            </a:r>
            <a:endParaRPr/>
          </a:p>
          <a:p>
            <a:pPr indent="-514350" lvl="0" marL="51435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29" name="Google Shape;229;p15"/>
          <p:cNvSpPr txBox="1"/>
          <p:nvPr>
            <p:ph idx="12" type="sldNum"/>
          </p:nvPr>
        </p:nvSpPr>
        <p:spPr>
          <a:xfrm>
            <a:off x="8456205" y="4791048"/>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6"/>
          <p:cNvSpPr txBox="1"/>
          <p:nvPr>
            <p:ph type="title"/>
          </p:nvPr>
        </p:nvSpPr>
        <p:spPr>
          <a:xfrm>
            <a:off x="360196" y="3786"/>
            <a:ext cx="86868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la communication bilatérale</a:t>
            </a:r>
            <a:endParaRPr/>
          </a:p>
        </p:txBody>
      </p:sp>
      <p:sp>
        <p:nvSpPr>
          <p:cNvPr id="235" name="Google Shape;235;p16"/>
          <p:cNvSpPr txBox="1"/>
          <p:nvPr>
            <p:ph idx="1" type="body"/>
          </p:nvPr>
        </p:nvSpPr>
        <p:spPr>
          <a:xfrm>
            <a:off x="448056" y="990858"/>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700"/>
              <a:buFont typeface="Arial"/>
              <a:buNone/>
            </a:pPr>
            <a:r>
              <a:rPr b="1" i="0" lang="fr-FR" sz="2800" u="none" cap="none" strike="noStrike">
                <a:solidFill>
                  <a:srgbClr val="000000"/>
                </a:solidFill>
                <a:latin typeface="Arial"/>
                <a:ea typeface="Arial"/>
                <a:cs typeface="Arial"/>
                <a:sym typeface="Arial"/>
              </a:rPr>
              <a:t>Seconde tentative :</a:t>
            </a:r>
            <a:endParaRPr/>
          </a:p>
          <a:p>
            <a:pPr indent="0" lvl="0" marL="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Travaillez avec le même partenaire. </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L’instructeur aura 2 minutes pour guider l’explorateur à travers le labyrinthe.</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Cette fois-ci, l’instructeur peut regarder </a:t>
            </a:r>
            <a:r>
              <a:rPr b="0" i="0" lang="fr-FR" sz="2000" u="none" cap="none" strike="noStrike">
                <a:solidFill>
                  <a:schemeClr val="dk1"/>
                </a:solidFill>
                <a:latin typeface="Arial"/>
                <a:ea typeface="Arial"/>
                <a:cs typeface="Arial"/>
                <a:sym typeface="Arial"/>
              </a:rPr>
              <a:t>ce </a:t>
            </a:r>
            <a:r>
              <a:rPr b="0" i="0" lang="fr-FR" sz="2000" u="none" cap="none" strike="noStrike">
                <a:solidFill>
                  <a:srgbClr val="000000"/>
                </a:solidFill>
                <a:latin typeface="Arial"/>
                <a:ea typeface="Arial"/>
                <a:cs typeface="Arial"/>
                <a:sym typeface="Arial"/>
              </a:rPr>
              <a:t>que l’explorateur est en train de faire, et l’explorateur peut poser des questions. Cependant, l'explorateur </a:t>
            </a:r>
            <a:r>
              <a:rPr b="0" i="0" lang="fr-FR" sz="2000" u="sng" cap="none" strike="noStrike">
                <a:solidFill>
                  <a:srgbClr val="000000"/>
                </a:solidFill>
                <a:latin typeface="Arial"/>
                <a:ea typeface="Arial"/>
                <a:cs typeface="Arial"/>
                <a:sym typeface="Arial"/>
              </a:rPr>
              <a:t>NE PEUT PAS</a:t>
            </a:r>
            <a:r>
              <a:rPr b="0" i="0" lang="fr-FR" sz="2000" u="none" cap="none" strike="noStrike">
                <a:solidFill>
                  <a:srgbClr val="000000"/>
                </a:solidFill>
                <a:latin typeface="Arial"/>
                <a:ea typeface="Arial"/>
                <a:cs typeface="Arial"/>
                <a:sym typeface="Arial"/>
              </a:rPr>
              <a:t> voir les indications de l'instructeur.</a:t>
            </a:r>
            <a:endParaRPr/>
          </a:p>
          <a:p>
            <a:pPr indent="-514350" lvl="0" marL="51435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36" name="Google Shape;236;p16"/>
          <p:cNvSpPr txBox="1"/>
          <p:nvPr>
            <p:ph idx="12" type="sldNum"/>
          </p:nvPr>
        </p:nvSpPr>
        <p:spPr>
          <a:xfrm>
            <a:off x="8452577" y="4795620"/>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7"/>
          <p:cNvPicPr preferRelativeResize="0"/>
          <p:nvPr/>
        </p:nvPicPr>
        <p:blipFill rotWithShape="1">
          <a:blip r:embed="rId3">
            <a:alphaModFix/>
          </a:blip>
          <a:srcRect b="0" l="0" r="0" t="0"/>
          <a:stretch/>
        </p:blipFill>
        <p:spPr>
          <a:xfrm>
            <a:off x="6277176" y="2202784"/>
            <a:ext cx="2527200" cy="2409900"/>
          </a:xfrm>
          <a:prstGeom prst="rect">
            <a:avLst/>
          </a:prstGeom>
          <a:noFill/>
          <a:ln>
            <a:noFill/>
          </a:ln>
        </p:spPr>
      </p:pic>
      <p:sp>
        <p:nvSpPr>
          <p:cNvPr id="242" name="Google Shape;242;p17"/>
          <p:cNvSpPr txBox="1"/>
          <p:nvPr>
            <p:ph type="title"/>
          </p:nvPr>
        </p:nvSpPr>
        <p:spPr>
          <a:xfrm>
            <a:off x="372313" y="113473"/>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4 principes de l’apprentissage des adultes</a:t>
            </a:r>
            <a:endParaRPr/>
          </a:p>
        </p:txBody>
      </p:sp>
      <p:sp>
        <p:nvSpPr>
          <p:cNvPr id="243" name="Google Shape;243;p17"/>
          <p:cNvSpPr txBox="1"/>
          <p:nvPr>
            <p:ph idx="1" type="body"/>
          </p:nvPr>
        </p:nvSpPr>
        <p:spPr>
          <a:xfrm>
            <a:off x="457200" y="1797500"/>
            <a:ext cx="6137700" cy="3165897"/>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244" name="Google Shape;244;p17"/>
          <p:cNvSpPr txBox="1"/>
          <p:nvPr>
            <p:ph idx="12" type="sldNum"/>
          </p:nvPr>
        </p:nvSpPr>
        <p:spPr>
          <a:xfrm>
            <a:off x="8447061" y="478488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45" name="Google Shape;245;p17"/>
          <p:cNvSpPr txBox="1"/>
          <p:nvPr/>
        </p:nvSpPr>
        <p:spPr>
          <a:xfrm>
            <a:off x="292705" y="1386290"/>
            <a:ext cx="7877542" cy="2677656"/>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L’implication dans le processus d'apprentissage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L'expérience comme base de l'apprentissage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L’apprentissage pertinent et applicable</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L’apprentissage par la résolution de problèmes</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Est-ce comme cela que VOUS apprenez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8"/>
          <p:cNvSpPr txBox="1"/>
          <p:nvPr>
            <p:ph type="title"/>
          </p:nvPr>
        </p:nvSpPr>
        <p:spPr>
          <a:xfrm>
            <a:off x="429768" y="23136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100"/>
              <a:buFont typeface="Arial"/>
              <a:buNone/>
            </a:pPr>
            <a:r>
              <a:rPr b="1" i="0" lang="fr-FR" sz="4400" u="none" cap="none" strike="noStrike">
                <a:solidFill>
                  <a:schemeClr val="dk1"/>
                </a:solidFill>
                <a:latin typeface="Arial"/>
                <a:ea typeface="Arial"/>
                <a:cs typeface="Arial"/>
                <a:sym typeface="Arial"/>
              </a:rPr>
              <a:t>Instructions pour l’apprentissage des adultes</a:t>
            </a:r>
            <a:endParaRPr/>
          </a:p>
        </p:txBody>
      </p:sp>
      <p:sp>
        <p:nvSpPr>
          <p:cNvPr id="251" name="Google Shape;251;p18"/>
          <p:cNvSpPr txBox="1"/>
          <p:nvPr>
            <p:ph idx="1" type="body"/>
          </p:nvPr>
        </p:nvSpPr>
        <p:spPr>
          <a:xfrm>
            <a:off x="429768" y="1372862"/>
            <a:ext cx="7886737" cy="2556744"/>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rgbClr val="000000"/>
                </a:solidFill>
                <a:latin typeface="Arial"/>
                <a:ea typeface="Arial"/>
                <a:cs typeface="Arial"/>
                <a:sym typeface="Arial"/>
              </a:rPr>
              <a:t>Définissez votre principe de l’apprentissage pour adultes avec vos propres mots ou à l’aide d’un dessin</a:t>
            </a:r>
            <a:endParaRPr b="0" i="0" sz="2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rgbClr val="000000"/>
                </a:solidFill>
                <a:latin typeface="Arial"/>
                <a:ea typeface="Arial"/>
                <a:cs typeface="Arial"/>
                <a:sym typeface="Arial"/>
              </a:rPr>
              <a:t>Donnez un exemple d'une occasion où vous avez appris quelque chose de cette manière.</a:t>
            </a:r>
            <a:endParaRPr b="0" i="0" sz="2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chemeClr val="dk1"/>
                </a:solidFill>
                <a:latin typeface="Arial"/>
                <a:ea typeface="Arial"/>
                <a:cs typeface="Arial"/>
                <a:sym typeface="Arial"/>
              </a:rPr>
              <a:t>Expliquez comment vous appliquerez ce principe dans votre rôle de Coach Pair.</a:t>
            </a:r>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FF"/>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35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ph idx="12" type="sldNum"/>
          </p:nvPr>
        </p:nvSpPr>
        <p:spPr>
          <a:xfrm>
            <a:off x="8431512" y="4778959"/>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3" name="Google Shape;253;p18"/>
          <p:cNvSpPr txBox="1"/>
          <p:nvPr/>
        </p:nvSpPr>
        <p:spPr>
          <a:xfrm>
            <a:off x="601199" y="3759645"/>
            <a:ext cx="7886737" cy="74721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500"/>
              <a:buFont typeface="Arial"/>
              <a:buNone/>
            </a:pPr>
            <a:r>
              <a:rPr b="0" i="1" lang="fr-FR" sz="2000" u="none" cap="none" strike="noStrike">
                <a:solidFill>
                  <a:schemeClr val="dk1"/>
                </a:solidFill>
                <a:latin typeface="Arial"/>
                <a:ea typeface="Arial"/>
                <a:cs typeface="Arial"/>
                <a:sym typeface="Arial"/>
              </a:rPr>
              <a:t>Vous avez 10 minutes pour travailler en petits groupes. Ensuite, nous ferons une présentation à tout le monde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9"/>
          <p:cNvSpPr txBox="1"/>
          <p:nvPr>
            <p:ph type="title"/>
          </p:nvPr>
        </p:nvSpPr>
        <p:spPr>
          <a:xfrm>
            <a:off x="487851" y="-159"/>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Étapes du TLC</a:t>
            </a:r>
            <a:endParaRPr/>
          </a:p>
        </p:txBody>
      </p:sp>
      <p:sp>
        <p:nvSpPr>
          <p:cNvPr id="259" name="Google Shape;259;p19"/>
          <p:cNvSpPr txBox="1"/>
          <p:nvPr>
            <p:ph idx="12" type="sldNum"/>
          </p:nvPr>
        </p:nvSpPr>
        <p:spPr>
          <a:xfrm>
            <a:off x="8409320" y="477972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60" name="Google Shape;260;p19"/>
          <p:cNvSpPr/>
          <p:nvPr/>
        </p:nvSpPr>
        <p:spPr>
          <a:xfrm>
            <a:off x="3776190" y="1169331"/>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1</a:t>
            </a:r>
            <a:endParaRPr b="0" i="0" sz="1400" u="none" cap="none" strike="noStrike">
              <a:solidFill>
                <a:srgbClr val="000000"/>
              </a:solidFill>
              <a:latin typeface="Arial"/>
              <a:ea typeface="Arial"/>
              <a:cs typeface="Arial"/>
              <a:sym typeface="Arial"/>
            </a:endParaRPr>
          </a:p>
        </p:txBody>
      </p:sp>
      <p:sp>
        <p:nvSpPr>
          <p:cNvPr id="261" name="Google Shape;261;p19"/>
          <p:cNvSpPr/>
          <p:nvPr/>
        </p:nvSpPr>
        <p:spPr>
          <a:xfrm>
            <a:off x="3776193" y="3264934"/>
            <a:ext cx="1233294" cy="1379782"/>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3</a:t>
            </a:r>
            <a:endParaRPr b="0" i="0" sz="1400" u="none" cap="none" strike="noStrike">
              <a:solidFill>
                <a:srgbClr val="000000"/>
              </a:solidFill>
              <a:latin typeface="Arial"/>
              <a:ea typeface="Arial"/>
              <a:cs typeface="Arial"/>
              <a:sym typeface="Arial"/>
            </a:endParaRPr>
          </a:p>
        </p:txBody>
      </p:sp>
      <p:sp>
        <p:nvSpPr>
          <p:cNvPr id="262" name="Google Shape;262;p19"/>
          <p:cNvSpPr/>
          <p:nvPr/>
        </p:nvSpPr>
        <p:spPr>
          <a:xfrm>
            <a:off x="5965610" y="2180088"/>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2</a:t>
            </a:r>
            <a:endParaRPr b="0" i="0" sz="1400" u="none" cap="none" strike="noStrike">
              <a:solidFill>
                <a:srgbClr val="000000"/>
              </a:solidFill>
              <a:latin typeface="Arial"/>
              <a:ea typeface="Arial"/>
              <a:cs typeface="Arial"/>
              <a:sym typeface="Arial"/>
            </a:endParaRPr>
          </a:p>
        </p:txBody>
      </p:sp>
      <p:sp>
        <p:nvSpPr>
          <p:cNvPr id="263" name="Google Shape;263;p19"/>
          <p:cNvSpPr/>
          <p:nvPr/>
        </p:nvSpPr>
        <p:spPr>
          <a:xfrm>
            <a:off x="1568679" y="2171147"/>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4</a:t>
            </a:r>
            <a:endParaRPr b="0" i="0" sz="1400" u="none" cap="none" strike="noStrike">
              <a:solidFill>
                <a:srgbClr val="000000"/>
              </a:solidFill>
              <a:latin typeface="Arial"/>
              <a:ea typeface="Arial"/>
              <a:cs typeface="Arial"/>
              <a:sym typeface="Arial"/>
            </a:endParaRPr>
          </a:p>
        </p:txBody>
      </p:sp>
      <p:sp>
        <p:nvSpPr>
          <p:cNvPr id="264" name="Google Shape;264;p19"/>
          <p:cNvSpPr/>
          <p:nvPr/>
        </p:nvSpPr>
        <p:spPr>
          <a:xfrm rot="-2667974">
            <a:off x="5305551" y="1813340"/>
            <a:ext cx="485188" cy="847472"/>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5" name="Google Shape;265;p19"/>
          <p:cNvSpPr/>
          <p:nvPr/>
        </p:nvSpPr>
        <p:spPr>
          <a:xfrm rot="3110182">
            <a:off x="5256169" y="3312054"/>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6" name="Google Shape;266;p19"/>
          <p:cNvSpPr/>
          <p:nvPr/>
        </p:nvSpPr>
        <p:spPr>
          <a:xfrm rot="7385527">
            <a:off x="2845145" y="3214336"/>
            <a:ext cx="582572" cy="865708"/>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7" name="Google Shape;267;p19"/>
          <p:cNvSpPr/>
          <p:nvPr/>
        </p:nvSpPr>
        <p:spPr>
          <a:xfrm rot="-7099652">
            <a:off x="2977368" y="1728442"/>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8" name="Google Shape;268;p19"/>
          <p:cNvSpPr txBox="1"/>
          <p:nvPr/>
        </p:nvSpPr>
        <p:spPr>
          <a:xfrm>
            <a:off x="5138801" y="1113974"/>
            <a:ext cx="3068664" cy="6556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1. Saluer les succès et vérifier les objectifs</a:t>
            </a:r>
            <a:endParaRPr b="0" i="0" sz="1400" u="none" cap="none" strike="noStrike">
              <a:solidFill>
                <a:srgbClr val="000000"/>
              </a:solidFill>
              <a:latin typeface="Arial"/>
              <a:ea typeface="Arial"/>
              <a:cs typeface="Arial"/>
              <a:sym typeface="Arial"/>
            </a:endParaRPr>
          </a:p>
        </p:txBody>
      </p:sp>
      <p:sp>
        <p:nvSpPr>
          <p:cNvPr id="269" name="Google Shape;269;p19"/>
          <p:cNvSpPr txBox="1"/>
          <p:nvPr/>
        </p:nvSpPr>
        <p:spPr>
          <a:xfrm>
            <a:off x="5861679" y="3774572"/>
            <a:ext cx="2875789" cy="6757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2. Partager les défis rencontrés en salle de classe et à l'école</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789005" y="3980503"/>
            <a:ext cx="2434644" cy="3973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3. Réfléchir aux solutions</a:t>
            </a:r>
            <a:endParaRPr b="0" i="0" sz="1400" u="none" cap="none" strike="noStrike">
              <a:solidFill>
                <a:srgbClr val="000000"/>
              </a:solidFill>
              <a:latin typeface="Arial"/>
              <a:ea typeface="Arial"/>
              <a:cs typeface="Arial"/>
              <a:sym typeface="Arial"/>
            </a:endParaRPr>
          </a:p>
        </p:txBody>
      </p:sp>
      <p:sp>
        <p:nvSpPr>
          <p:cNvPr id="271" name="Google Shape;271;p19"/>
          <p:cNvSpPr txBox="1"/>
          <p:nvPr/>
        </p:nvSpPr>
        <p:spPr>
          <a:xfrm>
            <a:off x="487851" y="1412960"/>
            <a:ext cx="2649611"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4. Fixer des objectifs pour la mise en œuvre des solutions</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
          <p:cNvSpPr txBox="1"/>
          <p:nvPr>
            <p:ph idx="12" type="sldNum"/>
          </p:nvPr>
        </p:nvSpPr>
        <p:spPr>
          <a:xfrm>
            <a:off x="6942582" y="4862642"/>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94" name="Google Shape;94;p2"/>
          <p:cNvPicPr preferRelativeResize="0"/>
          <p:nvPr/>
        </p:nvPicPr>
        <p:blipFill rotWithShape="1">
          <a:blip r:embed="rId4">
            <a:alphaModFix/>
          </a:blip>
          <a:srcRect b="0" l="0" r="0" t="0"/>
          <a:stretch/>
        </p:blipFill>
        <p:spPr>
          <a:xfrm>
            <a:off x="2424680" y="497967"/>
            <a:ext cx="4360168" cy="4171766"/>
          </a:xfrm>
          <a:prstGeom prst="rect">
            <a:avLst/>
          </a:prstGeom>
          <a:noFill/>
          <a:ln>
            <a:noFill/>
          </a:ln>
        </p:spPr>
      </p:pic>
      <p:sp>
        <p:nvSpPr>
          <p:cNvPr id="95" name="Google Shape;95;p2"/>
          <p:cNvSpPr txBox="1"/>
          <p:nvPr/>
        </p:nvSpPr>
        <p:spPr>
          <a:xfrm>
            <a:off x="0" y="136370"/>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Compétences de base pour le personnel enseignant du primaire en situations de crise</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0"/>
          <p:cNvSpPr txBox="1"/>
          <p:nvPr>
            <p:ph type="title"/>
          </p:nvPr>
        </p:nvSpPr>
        <p:spPr>
          <a:xfrm>
            <a:off x="457199" y="0"/>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Pratiquer les TLC</a:t>
            </a:r>
            <a:endParaRPr/>
          </a:p>
        </p:txBody>
      </p:sp>
      <p:sp>
        <p:nvSpPr>
          <p:cNvPr id="277" name="Google Shape;277;p20"/>
          <p:cNvSpPr txBox="1"/>
          <p:nvPr>
            <p:ph idx="12" type="sldNum"/>
          </p:nvPr>
        </p:nvSpPr>
        <p:spPr>
          <a:xfrm>
            <a:off x="8427947" y="4786708"/>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78" name="Google Shape;278;p20"/>
          <p:cNvSpPr txBox="1"/>
          <p:nvPr/>
        </p:nvSpPr>
        <p:spPr>
          <a:xfrm>
            <a:off x="457199" y="1141496"/>
            <a:ext cx="7826644" cy="350024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500"/>
              <a:buFont typeface="Arial"/>
              <a:buNone/>
            </a:pPr>
            <a:r>
              <a:rPr b="0" i="0" lang="fr-FR" sz="2000" u="none" cap="none" strike="noStrike">
                <a:solidFill>
                  <a:srgbClr val="000000"/>
                </a:solidFill>
                <a:latin typeface="Arial"/>
                <a:ea typeface="Arial"/>
                <a:cs typeface="Arial"/>
                <a:sym typeface="Arial"/>
              </a:rPr>
              <a:t>Chaque participant·e aura 15 minutes pour s'entraîner à animer un TLC. Les autres participant·es joueront le rôle d'enseignant·es.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Sélectionnez un ou une participant·e qui jouera le rôle du Coach Pair, tous les autres participant·es joueront le rôle d’enseignant·es.</a:t>
            </a:r>
            <a:endParaRPr b="0" i="0" sz="14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Sélectionnez un défi à discuter en TLC.</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Animez le TLC pendant 15 minutes.</a:t>
            </a:r>
            <a:endParaRPr b="0" i="0" sz="1400" u="none" cap="none" strike="noStrike">
              <a:solidFill>
                <a:srgbClr val="000000"/>
              </a:solidFill>
              <a:latin typeface="Arial"/>
              <a:ea typeface="Arial"/>
              <a:cs typeface="Arial"/>
              <a:sym typeface="Arial"/>
            </a:endParaRPr>
          </a:p>
          <a:p>
            <a:pPr indent="-228600" lvl="0" marL="3429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Après 15 minutes, chaque groupe partagera deux éléments que le ou la Coach Pair a bien faits et un élément qu’il ou elle pourrait améliorer.</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1"/>
          <p:cNvSpPr txBox="1"/>
          <p:nvPr>
            <p:ph type="ctrTitle"/>
          </p:nvPr>
        </p:nvSpPr>
        <p:spPr>
          <a:xfrm>
            <a:off x="381643" y="406446"/>
            <a:ext cx="77724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2</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Cercles d'apprentissage </a:t>
            </a:r>
            <a:r>
              <a:rPr b="1" lang="fr-FR" sz="3600">
                <a:latin typeface="Arial"/>
                <a:ea typeface="Arial"/>
                <a:cs typeface="Arial"/>
                <a:sym typeface="Arial"/>
              </a:rPr>
              <a:t>pour le personnel </a:t>
            </a:r>
            <a:r>
              <a:rPr b="1" i="0" lang="fr-FR" sz="3600" u="none" cap="none" strike="noStrike">
                <a:latin typeface="Arial"/>
                <a:ea typeface="Arial"/>
                <a:cs typeface="Arial"/>
                <a:sym typeface="Arial"/>
              </a:rPr>
              <a:t>enseignant (TLC)</a:t>
            </a:r>
            <a:endParaRPr/>
          </a:p>
        </p:txBody>
      </p:sp>
      <p:sp>
        <p:nvSpPr>
          <p:cNvPr id="284" name="Google Shape;284;p21"/>
          <p:cNvSpPr txBox="1"/>
          <p:nvPr>
            <p:ph idx="1" type="subTitle"/>
          </p:nvPr>
        </p:nvSpPr>
        <p:spPr>
          <a:xfrm>
            <a:off x="451981" y="2682651"/>
            <a:ext cx="77724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500"/>
              <a:buFont typeface="Arial"/>
              <a:buNone/>
            </a:pPr>
            <a:r>
              <a:rPr b="1" i="0" lang="fr-FR" sz="2000" u="none" cap="none" strike="noStrike">
                <a:latin typeface="Arial"/>
                <a:ea typeface="Arial"/>
                <a:cs typeface="Arial"/>
                <a:sym typeface="Arial"/>
              </a:rPr>
              <a:t>Séance 2 : Fixer des objectifs dans les 4 domaines de compétences de base de</a:t>
            </a:r>
            <a:r>
              <a:rPr b="1" i="1" lang="fr-FR" sz="2000" u="none" cap="none" strike="noStrike">
                <a:latin typeface="Arial"/>
                <a:ea typeface="Arial"/>
                <a:cs typeface="Arial"/>
                <a:sym typeface="Arial"/>
              </a:rPr>
              <a:t> la formation pour les enseignants du primaire en situations de crise</a:t>
            </a:r>
            <a:endParaRPr/>
          </a:p>
        </p:txBody>
      </p:sp>
      <p:sp>
        <p:nvSpPr>
          <p:cNvPr id="285" name="Google Shape;285;p21"/>
          <p:cNvSpPr txBox="1"/>
          <p:nvPr>
            <p:ph idx="12" type="sldNum"/>
          </p:nvPr>
        </p:nvSpPr>
        <p:spPr>
          <a:xfrm>
            <a:off x="6907400" y="4829256"/>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2"/>
          <p:cNvSpPr txBox="1"/>
          <p:nvPr>
            <p:ph idx="12" type="sldNum"/>
          </p:nvPr>
        </p:nvSpPr>
        <p:spPr>
          <a:xfrm>
            <a:off x="6898541" y="4851085"/>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291" name="Google Shape;291;p22"/>
          <p:cNvPicPr preferRelativeResize="0"/>
          <p:nvPr/>
        </p:nvPicPr>
        <p:blipFill rotWithShape="1">
          <a:blip r:embed="rId4">
            <a:alphaModFix/>
          </a:blip>
          <a:srcRect b="0" l="0" r="0" t="0"/>
          <a:stretch/>
        </p:blipFill>
        <p:spPr>
          <a:xfrm>
            <a:off x="2330698" y="560835"/>
            <a:ext cx="4451608" cy="4259254"/>
          </a:xfrm>
          <a:prstGeom prst="rect">
            <a:avLst/>
          </a:prstGeom>
          <a:noFill/>
          <a:ln>
            <a:noFill/>
          </a:ln>
        </p:spPr>
      </p:pic>
      <p:sp>
        <p:nvSpPr>
          <p:cNvPr id="292" name="Google Shape;292;p22"/>
          <p:cNvSpPr txBox="1"/>
          <p:nvPr/>
        </p:nvSpPr>
        <p:spPr>
          <a:xfrm>
            <a:off x="0" y="260046"/>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Compétences de base pour le personnel enseignant du primaire en situations de crise</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3"/>
          <p:cNvSpPr txBox="1"/>
          <p:nvPr>
            <p:ph type="title"/>
          </p:nvPr>
        </p:nvSpPr>
        <p:spPr>
          <a:xfrm>
            <a:off x="370003" y="-3874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298" name="Google Shape;298;p23"/>
          <p:cNvSpPr txBox="1"/>
          <p:nvPr>
            <p:ph idx="1" type="body"/>
          </p:nvPr>
        </p:nvSpPr>
        <p:spPr>
          <a:xfrm>
            <a:off x="764247" y="1769786"/>
            <a:ext cx="7565099" cy="2993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Fixer des objectifs dans les 4 domaines de compétences de base de </a:t>
            </a:r>
            <a:r>
              <a:rPr b="0" i="1" lang="fr-FR" sz="2400" u="none" cap="none" strike="noStrike">
                <a:solidFill>
                  <a:srgbClr val="000000"/>
                </a:solidFill>
                <a:latin typeface="Arial"/>
                <a:ea typeface="Arial"/>
                <a:cs typeface="Arial"/>
                <a:sym typeface="Arial"/>
              </a:rPr>
              <a:t>la formation des enseignants du primaire en situations de crise</a:t>
            </a:r>
            <a:endParaRPr/>
          </a:p>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Expliquer le but des fiches de suivi des objectifs</a:t>
            </a:r>
            <a:endParaRPr/>
          </a:p>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Identifier les étapes de la planification d'un TLC</a:t>
            </a:r>
            <a:endParaRPr/>
          </a:p>
        </p:txBody>
      </p:sp>
      <p:sp>
        <p:nvSpPr>
          <p:cNvPr id="299" name="Google Shape;299;p23"/>
          <p:cNvSpPr txBox="1"/>
          <p:nvPr>
            <p:ph idx="12" type="sldNum"/>
          </p:nvPr>
        </p:nvSpPr>
        <p:spPr>
          <a:xfrm>
            <a:off x="8479297" y="4794482"/>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00" name="Google Shape;300;p23"/>
          <p:cNvSpPr/>
          <p:nvPr/>
        </p:nvSpPr>
        <p:spPr>
          <a:xfrm>
            <a:off x="370003" y="1205437"/>
            <a:ext cx="8183378" cy="461664"/>
          </a:xfrm>
          <a:prstGeom prst="rect">
            <a:avLst/>
          </a:prstGeom>
          <a:noFill/>
          <a:ln>
            <a:noFill/>
          </a:ln>
        </p:spPr>
        <p:txBody>
          <a:bodyPr anchorCtr="0" anchor="t" bIns="45700" lIns="91425" spcFirstLastPara="1" rIns="91425" wrap="square" tIns="45700">
            <a:noAutofit/>
          </a:bodyPr>
          <a:lstStyle/>
          <a:p>
            <a:pPr indent="0" lvl="0" marL="7620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idx="12" type="sldNum"/>
          </p:nvPr>
        </p:nvSpPr>
        <p:spPr>
          <a:xfrm>
            <a:off x="6942582" y="4851368"/>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01" name="Google Shape;101;p3"/>
          <p:cNvSpPr txBox="1"/>
          <p:nvPr/>
        </p:nvSpPr>
        <p:spPr>
          <a:xfrm>
            <a:off x="0" y="337538"/>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Formation du/de la Coach Pair pour le personnel enseignant d’école primaire en situations de crise</a:t>
            </a:r>
            <a:endParaRPr b="0" i="0" sz="1400" u="none" cap="none" strike="noStrike">
              <a:solidFill>
                <a:srgbClr val="000000"/>
              </a:solidFill>
              <a:latin typeface="Arial"/>
              <a:ea typeface="Arial"/>
              <a:cs typeface="Arial"/>
              <a:sym typeface="Arial"/>
            </a:endParaRPr>
          </a:p>
        </p:txBody>
      </p:sp>
      <p:pic>
        <p:nvPicPr>
          <p:cNvPr id="102" name="Google Shape;102;p3"/>
          <p:cNvPicPr preferRelativeResize="0"/>
          <p:nvPr/>
        </p:nvPicPr>
        <p:blipFill rotWithShape="1">
          <a:blip r:embed="rId4">
            <a:alphaModFix/>
          </a:blip>
          <a:srcRect b="0" l="0" r="0" t="0"/>
          <a:stretch/>
        </p:blipFill>
        <p:spPr>
          <a:xfrm>
            <a:off x="256032" y="1095082"/>
            <a:ext cx="8631936" cy="3398850"/>
          </a:xfrm>
          <a:prstGeom prst="rect">
            <a:avLst/>
          </a:prstGeom>
          <a:noFill/>
          <a:ln>
            <a:noFill/>
          </a:ln>
        </p:spPr>
      </p:pic>
      <p:pic>
        <p:nvPicPr>
          <p:cNvPr id="103" name="Google Shape;103;p3"/>
          <p:cNvPicPr preferRelativeResize="0"/>
          <p:nvPr/>
        </p:nvPicPr>
        <p:blipFill rotWithShape="1">
          <a:blip r:embed="rId5">
            <a:alphaModFix/>
          </a:blip>
          <a:srcRect b="0" l="0" r="0" t="0"/>
          <a:stretch/>
        </p:blipFill>
        <p:spPr>
          <a:xfrm>
            <a:off x="329184" y="1095082"/>
            <a:ext cx="8485632" cy="3327660"/>
          </a:xfrm>
          <a:prstGeom prst="rect">
            <a:avLst/>
          </a:prstGeom>
          <a:noFill/>
          <a:ln>
            <a:noFill/>
          </a:ln>
        </p:spPr>
      </p:pic>
      <p:pic>
        <p:nvPicPr>
          <p:cNvPr id="104" name="Google Shape;104;p3"/>
          <p:cNvPicPr preferRelativeResize="0"/>
          <p:nvPr/>
        </p:nvPicPr>
        <p:blipFill rotWithShape="1">
          <a:blip r:embed="rId6">
            <a:alphaModFix/>
          </a:blip>
          <a:srcRect b="0" l="0" r="0" t="0"/>
          <a:stretch/>
        </p:blipFill>
        <p:spPr>
          <a:xfrm>
            <a:off x="338328" y="1061736"/>
            <a:ext cx="8487779" cy="3432195"/>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ctrTitle"/>
          </p:nvPr>
        </p:nvSpPr>
        <p:spPr>
          <a:xfrm>
            <a:off x="444645" y="472126"/>
            <a:ext cx="91440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1</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Le rôle et les responsabilités du </a:t>
            </a:r>
            <a:br>
              <a:rPr b="1" i="0" lang="fr-FR" sz="3600" u="none" cap="none" strike="noStrike">
                <a:latin typeface="Arial"/>
                <a:ea typeface="Arial"/>
                <a:cs typeface="Arial"/>
                <a:sym typeface="Arial"/>
              </a:rPr>
            </a:br>
            <a:r>
              <a:rPr b="1" i="0" lang="fr-FR" sz="3600" u="none" cap="none" strike="noStrike">
                <a:latin typeface="Arial"/>
                <a:ea typeface="Arial"/>
                <a:cs typeface="Arial"/>
                <a:sym typeface="Arial"/>
              </a:rPr>
              <a:t>Coach Pair</a:t>
            </a:r>
            <a:endParaRPr/>
          </a:p>
        </p:txBody>
      </p:sp>
      <p:sp>
        <p:nvSpPr>
          <p:cNvPr id="110" name="Google Shape;110;p4"/>
          <p:cNvSpPr txBox="1"/>
          <p:nvPr>
            <p:ph idx="1" type="subTitle"/>
          </p:nvPr>
        </p:nvSpPr>
        <p:spPr>
          <a:xfrm>
            <a:off x="444650" y="2565019"/>
            <a:ext cx="8699400" cy="1228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Clr>
                <a:schemeClr val="dk1"/>
              </a:buClr>
              <a:buSzPts val="2400"/>
              <a:buNone/>
            </a:pPr>
            <a:r>
              <a:rPr b="1" i="0" lang="fr-FR" sz="2400" u="none" cap="none" strike="noStrike">
                <a:solidFill>
                  <a:schemeClr val="dk1"/>
                </a:solidFill>
                <a:latin typeface="Arial"/>
                <a:ea typeface="Arial"/>
                <a:cs typeface="Arial"/>
                <a:sym typeface="Arial"/>
              </a:rPr>
              <a:t>Séance 1 : </a:t>
            </a:r>
            <a:r>
              <a:rPr b="1" lang="fr-FR" sz="2400">
                <a:latin typeface="Arial"/>
                <a:ea typeface="Arial"/>
                <a:cs typeface="Arial"/>
                <a:sym typeface="Arial"/>
              </a:rPr>
              <a:t>Introduction au Coaching par les Pairs et aux </a:t>
            </a:r>
            <a:endParaRPr b="1" sz="2400">
              <a:latin typeface="Arial"/>
              <a:ea typeface="Arial"/>
              <a:cs typeface="Arial"/>
              <a:sym typeface="Arial"/>
            </a:endParaRPr>
          </a:p>
          <a:p>
            <a:pPr indent="0" lvl="0" marL="0" rtl="0" algn="l">
              <a:lnSpc>
                <a:spcPct val="90000"/>
              </a:lnSpc>
              <a:spcBef>
                <a:spcPts val="750"/>
              </a:spcBef>
              <a:spcAft>
                <a:spcPts val="0"/>
              </a:spcAft>
              <a:buClr>
                <a:schemeClr val="dk1"/>
              </a:buClr>
              <a:buSzPts val="2400"/>
              <a:buNone/>
            </a:pPr>
            <a:r>
              <a:rPr b="1" lang="fr-FR" sz="2400">
                <a:latin typeface="Arial"/>
                <a:ea typeface="Arial"/>
                <a:cs typeface="Arial"/>
                <a:sym typeface="Arial"/>
              </a:rPr>
              <a:t>Cercles d'apprentissage pour le personnel enseignant (TLC)</a:t>
            </a:r>
            <a:endParaRPr/>
          </a:p>
        </p:txBody>
      </p:sp>
      <p:sp>
        <p:nvSpPr>
          <p:cNvPr id="111" name="Google Shape;111;p4"/>
          <p:cNvSpPr txBox="1"/>
          <p:nvPr>
            <p:ph idx="12" type="sldNum"/>
          </p:nvPr>
        </p:nvSpPr>
        <p:spPr>
          <a:xfrm>
            <a:off x="6951726" y="4851368"/>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12" name="Google Shape;112;p4"/>
          <p:cNvSpPr txBox="1"/>
          <p:nvPr/>
        </p:nvSpPr>
        <p:spPr>
          <a:xfrm>
            <a:off x="8367889" y="3485444"/>
            <a:ext cx="184666"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5"/>
          <p:cNvSpPr txBox="1"/>
          <p:nvPr>
            <p:ph type="title"/>
          </p:nvPr>
        </p:nvSpPr>
        <p:spPr>
          <a:xfrm>
            <a:off x="327189" y="0"/>
            <a:ext cx="8229600" cy="1071586"/>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118" name="Google Shape;118;p5"/>
          <p:cNvSpPr txBox="1"/>
          <p:nvPr>
            <p:ph idx="1" type="body"/>
          </p:nvPr>
        </p:nvSpPr>
        <p:spPr>
          <a:xfrm>
            <a:off x="819279" y="1502899"/>
            <a:ext cx="7565099" cy="2727264"/>
          </a:xfrm>
          <a:prstGeom prst="rect">
            <a:avLst/>
          </a:prstGeom>
          <a:noFill/>
          <a:ln>
            <a:noFill/>
          </a:ln>
        </p:spPr>
        <p:txBody>
          <a:bodyPr anchorCtr="0" anchor="t" bIns="91425" lIns="91425" spcFirstLastPara="1" rIns="91425" wrap="square" tIns="91425">
            <a:noAutofit/>
          </a:bodyPr>
          <a:lstStyle/>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Décrire le rôle et les responsabilités d'un ou une Coach Pair</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Identifier les qualités clés d’un ou une Coach Pair</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Décrire l’objectif d'un Cercle d'apprentissage pour le personnel enseignants (TLC) et le rôle du ou de la Coach Pair dans l'organisation et l'animation des TLC</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Expliquer pourquoi la formation est une composante importante du développement professionnel continu du personnel enseignant</a:t>
            </a:r>
            <a:endParaRPr sz="1300"/>
          </a:p>
        </p:txBody>
      </p:sp>
      <p:sp>
        <p:nvSpPr>
          <p:cNvPr id="119" name="Google Shape;119;p5"/>
          <p:cNvSpPr txBox="1"/>
          <p:nvPr>
            <p:ph idx="12" type="sldNum"/>
          </p:nvPr>
        </p:nvSpPr>
        <p:spPr>
          <a:xfrm>
            <a:off x="8456205" y="4781904"/>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20" name="Google Shape;120;p5"/>
          <p:cNvSpPr txBox="1"/>
          <p:nvPr/>
        </p:nvSpPr>
        <p:spPr>
          <a:xfrm>
            <a:off x="327189" y="1071586"/>
            <a:ext cx="7812578" cy="46166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6"/>
          <p:cNvSpPr txBox="1"/>
          <p:nvPr>
            <p:ph idx="12" type="sldNum"/>
          </p:nvPr>
        </p:nvSpPr>
        <p:spPr>
          <a:xfrm>
            <a:off x="8659309" y="4792878"/>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cxnSp>
        <p:nvCxnSpPr>
          <p:cNvPr id="126" name="Google Shape;126;p6"/>
          <p:cNvCxnSpPr/>
          <p:nvPr/>
        </p:nvCxnSpPr>
        <p:spPr>
          <a:xfrm>
            <a:off x="5199598" y="2241141"/>
            <a:ext cx="0" cy="0"/>
          </a:xfrm>
          <a:prstGeom prst="straightConnector1">
            <a:avLst/>
          </a:prstGeom>
          <a:noFill/>
          <a:ln cap="flat" cmpd="sng" w="19050">
            <a:solidFill>
              <a:schemeClr val="dk2"/>
            </a:solidFill>
            <a:prstDash val="solid"/>
            <a:round/>
            <a:headEnd len="sm" w="sm" type="none"/>
            <a:tailEnd len="sm" w="sm" type="none"/>
          </a:ln>
        </p:spPr>
      </p:cxnSp>
      <p:sp>
        <p:nvSpPr>
          <p:cNvPr id="127" name="Google Shape;127;p6"/>
          <p:cNvSpPr txBox="1"/>
          <p:nvPr/>
        </p:nvSpPr>
        <p:spPr>
          <a:xfrm>
            <a:off x="438912" y="237420"/>
            <a:ext cx="8385368" cy="89176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Arial"/>
              <a:buNone/>
            </a:pPr>
            <a:r>
              <a:rPr b="1" i="0" lang="fr-FR" sz="4400" u="none" cap="none" strike="noStrike">
                <a:solidFill>
                  <a:schemeClr val="dk1"/>
                </a:solidFill>
                <a:latin typeface="Arial"/>
                <a:ea typeface="Arial"/>
                <a:cs typeface="Arial"/>
                <a:sym typeface="Arial"/>
              </a:rPr>
              <a:t>Qu'est-ce qu'un Coach Pair ?</a:t>
            </a:r>
            <a:endParaRPr b="0" i="0" sz="1400" u="none" cap="none" strike="noStrike">
              <a:solidFill>
                <a:srgbClr val="000000"/>
              </a:solidFill>
              <a:latin typeface="Arial"/>
              <a:ea typeface="Arial"/>
              <a:cs typeface="Arial"/>
              <a:sym typeface="Arial"/>
            </a:endParaRPr>
          </a:p>
        </p:txBody>
      </p:sp>
      <p:sp>
        <p:nvSpPr>
          <p:cNvPr id="128" name="Google Shape;128;p6"/>
          <p:cNvSpPr/>
          <p:nvPr/>
        </p:nvSpPr>
        <p:spPr>
          <a:xfrm>
            <a:off x="288196" y="1381191"/>
            <a:ext cx="8686800" cy="281578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Un·e Coach Pair est une personne qui encourage une pratique collaborative parmi les enseignants et les enseignantes et qui soutient les besoins et les objectifs de ces derniers ainsi que leur développement professionnel via des techniques diverses (les Cercles d’apprentissage pour le personnel enseignant, les visites et observations de salle de cours,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l'enseignement en équipe, la planification conjointe de cours, etc.).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7"/>
          <p:cNvSpPr txBox="1"/>
          <p:nvPr>
            <p:ph type="title"/>
          </p:nvPr>
        </p:nvSpPr>
        <p:spPr>
          <a:xfrm>
            <a:off x="338328" y="307362"/>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800"/>
              <a:buFont typeface="Arial"/>
              <a:buNone/>
            </a:pPr>
            <a:r>
              <a:rPr b="1" i="0" lang="fr-FR" sz="3200" u="none" cap="none" strike="noStrike">
                <a:solidFill>
                  <a:schemeClr val="dk1"/>
                </a:solidFill>
                <a:latin typeface="Arial"/>
                <a:ea typeface="Arial"/>
                <a:cs typeface="Arial"/>
                <a:sym typeface="Arial"/>
              </a:rPr>
              <a:t>Le coaching dans le développement professionnel des enseignants (DPE)</a:t>
            </a:r>
            <a:endParaRPr/>
          </a:p>
        </p:txBody>
      </p:sp>
      <p:sp>
        <p:nvSpPr>
          <p:cNvPr id="134" name="Google Shape;134;p7"/>
          <p:cNvSpPr txBox="1"/>
          <p:nvPr>
            <p:ph idx="12" type="sldNum"/>
          </p:nvPr>
        </p:nvSpPr>
        <p:spPr>
          <a:xfrm>
            <a:off x="8412450" y="478647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135" name="Google Shape;135;p7"/>
          <p:cNvCxnSpPr/>
          <p:nvPr/>
        </p:nvCxnSpPr>
        <p:spPr>
          <a:xfrm>
            <a:off x="4586110" y="1709050"/>
            <a:ext cx="0" cy="30408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5686"/>
              </a:srgbClr>
            </a:outerShdw>
          </a:effectLst>
        </p:spPr>
      </p:cxnSp>
      <p:cxnSp>
        <p:nvCxnSpPr>
          <p:cNvPr id="136" name="Google Shape;136;p7"/>
          <p:cNvCxnSpPr/>
          <p:nvPr/>
        </p:nvCxnSpPr>
        <p:spPr>
          <a:xfrm flipH="1">
            <a:off x="1854890" y="2243991"/>
            <a:ext cx="5434200" cy="96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5686"/>
              </a:srgbClr>
            </a:outerShdw>
          </a:effectLst>
        </p:spPr>
      </p:cxnSp>
      <p:sp>
        <p:nvSpPr>
          <p:cNvPr id="137" name="Google Shape;137;p7"/>
          <p:cNvSpPr txBox="1"/>
          <p:nvPr/>
        </p:nvSpPr>
        <p:spPr>
          <a:xfrm>
            <a:off x="1940725" y="1524400"/>
            <a:ext cx="24369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fr-FR" sz="1400" u="none" cap="none" strike="noStrike">
                <a:solidFill>
                  <a:srgbClr val="000000"/>
                </a:solidFill>
                <a:latin typeface="Arial"/>
                <a:ea typeface="Arial"/>
                <a:cs typeface="Arial"/>
                <a:sym typeface="Arial"/>
              </a:rPr>
              <a:t>Quels sont les trois compétences que je voudrais développer ?</a:t>
            </a:r>
            <a:endParaRPr b="0" i="0" sz="1400" u="none" cap="none" strike="noStrike">
              <a:solidFill>
                <a:srgbClr val="000000"/>
              </a:solidFill>
              <a:latin typeface="Arial"/>
              <a:ea typeface="Arial"/>
              <a:cs typeface="Arial"/>
              <a:sym typeface="Arial"/>
            </a:endParaRPr>
          </a:p>
        </p:txBody>
      </p:sp>
      <p:sp>
        <p:nvSpPr>
          <p:cNvPr id="138" name="Google Shape;138;p7"/>
          <p:cNvSpPr txBox="1"/>
          <p:nvPr/>
        </p:nvSpPr>
        <p:spPr>
          <a:xfrm>
            <a:off x="4794596" y="1448859"/>
            <a:ext cx="21618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fr-FR" sz="1400" u="none" cap="none" strike="noStrike">
                <a:solidFill>
                  <a:srgbClr val="000000"/>
                </a:solidFill>
                <a:latin typeface="Arial"/>
                <a:ea typeface="Arial"/>
                <a:cs typeface="Arial"/>
                <a:sym typeface="Arial"/>
              </a:rPr>
              <a:t>De quoi</a:t>
            </a:r>
            <a:r>
              <a:rPr b="1" i="0" lang="fr-FR" sz="1800" u="none" cap="none" strike="noStrike">
                <a:solidFill>
                  <a:srgbClr val="000000"/>
                </a:solidFill>
                <a:latin typeface="Arial"/>
                <a:ea typeface="Arial"/>
                <a:cs typeface="Arial"/>
                <a:sym typeface="Arial"/>
              </a:rPr>
              <a:t> </a:t>
            </a:r>
            <a:r>
              <a:rPr b="1" i="0" lang="fr-FR" sz="1400" u="none" cap="none" strike="noStrike">
                <a:solidFill>
                  <a:srgbClr val="000000"/>
                </a:solidFill>
                <a:latin typeface="Arial"/>
                <a:ea typeface="Arial"/>
                <a:cs typeface="Arial"/>
                <a:sym typeface="Arial"/>
              </a:rPr>
              <a:t>ai-je besoin pour développer ces compétences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8"/>
          <p:cNvSpPr txBox="1"/>
          <p:nvPr>
            <p:ph type="title"/>
          </p:nvPr>
        </p:nvSpPr>
        <p:spPr>
          <a:xfrm>
            <a:off x="431010" y="172765"/>
            <a:ext cx="8229600" cy="994834"/>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800"/>
              <a:buFont typeface="Arial"/>
              <a:buNone/>
            </a:pPr>
            <a:r>
              <a:rPr b="1" i="0" lang="fr-FR" sz="3200" u="none" cap="none" strike="noStrike">
                <a:solidFill>
                  <a:schemeClr val="dk1"/>
                </a:solidFill>
                <a:latin typeface="Arial"/>
                <a:ea typeface="Arial"/>
                <a:cs typeface="Arial"/>
                <a:sym typeface="Arial"/>
              </a:rPr>
              <a:t>Cercle d'apprentissage </a:t>
            </a:r>
            <a:r>
              <a:rPr b="1" lang="fr-FR" sz="3200">
                <a:solidFill>
                  <a:schemeClr val="dk1"/>
                </a:solidFill>
              </a:rPr>
              <a:t>pour le personnel</a:t>
            </a:r>
            <a:r>
              <a:rPr b="1" i="0" lang="fr-FR" sz="3200" u="none" cap="none" strike="noStrike">
                <a:solidFill>
                  <a:schemeClr val="dk1"/>
                </a:solidFill>
                <a:latin typeface="Arial"/>
                <a:ea typeface="Arial"/>
                <a:cs typeface="Arial"/>
                <a:sym typeface="Arial"/>
              </a:rPr>
              <a:t> enseignant (TLC)</a:t>
            </a:r>
            <a:endParaRPr/>
          </a:p>
        </p:txBody>
      </p:sp>
      <p:sp>
        <p:nvSpPr>
          <p:cNvPr id="144" name="Google Shape;144;p8"/>
          <p:cNvSpPr txBox="1"/>
          <p:nvPr>
            <p:ph idx="1" type="body"/>
          </p:nvPr>
        </p:nvSpPr>
        <p:spPr>
          <a:xfrm>
            <a:off x="382807" y="1086853"/>
            <a:ext cx="8378386" cy="12685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450"/>
              <a:buFont typeface="Arial"/>
              <a:buNone/>
            </a:pPr>
            <a:r>
              <a:rPr b="0" i="0" lang="fr-FR" sz="1800" u="none" cap="none" strike="noStrike">
                <a:solidFill>
                  <a:srgbClr val="000000"/>
                </a:solidFill>
                <a:latin typeface="Arial"/>
                <a:ea typeface="Arial"/>
                <a:cs typeface="Arial"/>
                <a:sym typeface="Arial"/>
              </a:rPr>
              <a:t>Un Cercle d'apprentissage pour le personnel enseignant (TLC) est une séance de partage </a:t>
            </a:r>
            <a:r>
              <a:rPr b="0" i="0" lang="fr-FR" sz="1600" u="none" cap="none" strike="noStrike">
                <a:solidFill>
                  <a:srgbClr val="000000"/>
                </a:solidFill>
                <a:latin typeface="Arial"/>
                <a:ea typeface="Arial"/>
                <a:cs typeface="Arial"/>
                <a:sym typeface="Arial"/>
              </a:rPr>
              <a:t>en</a:t>
            </a:r>
            <a:r>
              <a:rPr b="0" i="0" lang="fr-FR" sz="1800" u="none" cap="none" strike="noStrike">
                <a:solidFill>
                  <a:srgbClr val="000000"/>
                </a:solidFill>
                <a:latin typeface="Arial"/>
                <a:ea typeface="Arial"/>
                <a:cs typeface="Arial"/>
                <a:sym typeface="Arial"/>
              </a:rPr>
              <a:t> groupe afin de créer une communauté professionnelle d’enseignants qui se soutiennent et s’encouragent mutuellement afin de répondre à leurs besoins. Les TLC se déroulent en 4 étapes : </a:t>
            </a:r>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145" name="Google Shape;145;p8"/>
          <p:cNvSpPr txBox="1"/>
          <p:nvPr>
            <p:ph idx="12" type="sldNum"/>
          </p:nvPr>
        </p:nvSpPr>
        <p:spPr>
          <a:xfrm>
            <a:off x="8447061" y="4795470"/>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46" name="Google Shape;146;p8"/>
          <p:cNvSpPr/>
          <p:nvPr/>
        </p:nvSpPr>
        <p:spPr>
          <a:xfrm>
            <a:off x="4053910" y="2295592"/>
            <a:ext cx="1036181" cy="92718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147" name="Google Shape;147;p8"/>
          <p:cNvSpPr/>
          <p:nvPr/>
        </p:nvSpPr>
        <p:spPr>
          <a:xfrm>
            <a:off x="4102667" y="3688438"/>
            <a:ext cx="995366" cy="105621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3</a:t>
            </a:r>
            <a:endParaRPr b="0" i="0" sz="1400" u="none" cap="none" strike="noStrike">
              <a:solidFill>
                <a:srgbClr val="000000"/>
              </a:solidFill>
              <a:latin typeface="Arial"/>
              <a:ea typeface="Arial"/>
              <a:cs typeface="Arial"/>
              <a:sym typeface="Arial"/>
            </a:endParaRPr>
          </a:p>
        </p:txBody>
      </p:sp>
      <p:sp>
        <p:nvSpPr>
          <p:cNvPr id="148" name="Google Shape;148;p8"/>
          <p:cNvSpPr/>
          <p:nvPr/>
        </p:nvSpPr>
        <p:spPr>
          <a:xfrm>
            <a:off x="5599288" y="3024554"/>
            <a:ext cx="975823" cy="952939"/>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2</a:t>
            </a:r>
            <a:endParaRPr b="0" i="0" sz="1400" u="none" cap="none" strike="noStrike">
              <a:solidFill>
                <a:srgbClr val="000000"/>
              </a:solidFill>
              <a:latin typeface="Arial"/>
              <a:ea typeface="Arial"/>
              <a:cs typeface="Arial"/>
              <a:sym typeface="Arial"/>
            </a:endParaRPr>
          </a:p>
        </p:txBody>
      </p:sp>
      <p:sp>
        <p:nvSpPr>
          <p:cNvPr id="149" name="Google Shape;149;p8"/>
          <p:cNvSpPr/>
          <p:nvPr/>
        </p:nvSpPr>
        <p:spPr>
          <a:xfrm>
            <a:off x="2586350" y="3050313"/>
            <a:ext cx="996645" cy="92718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4</a:t>
            </a:r>
            <a:endParaRPr b="0" i="0" sz="1400" u="none" cap="none" strike="noStrike">
              <a:solidFill>
                <a:srgbClr val="000000"/>
              </a:solidFill>
              <a:latin typeface="Arial"/>
              <a:ea typeface="Arial"/>
              <a:cs typeface="Arial"/>
              <a:sym typeface="Arial"/>
            </a:endParaRPr>
          </a:p>
        </p:txBody>
      </p:sp>
      <p:sp>
        <p:nvSpPr>
          <p:cNvPr id="150" name="Google Shape;150;p8"/>
          <p:cNvSpPr/>
          <p:nvPr/>
        </p:nvSpPr>
        <p:spPr>
          <a:xfrm rot="-2667974">
            <a:off x="5229166" y="2794189"/>
            <a:ext cx="322000" cy="528700"/>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1" name="Google Shape;151;p8"/>
          <p:cNvSpPr/>
          <p:nvPr/>
        </p:nvSpPr>
        <p:spPr>
          <a:xfrm rot="3110182">
            <a:off x="5179811" y="3721553"/>
            <a:ext cx="363440"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2" name="Google Shape;152;p8"/>
          <p:cNvSpPr/>
          <p:nvPr/>
        </p:nvSpPr>
        <p:spPr>
          <a:xfrm rot="7385527">
            <a:off x="3532300" y="3795879"/>
            <a:ext cx="363441" cy="57453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3" name="Google Shape;153;p8"/>
          <p:cNvSpPr/>
          <p:nvPr/>
        </p:nvSpPr>
        <p:spPr>
          <a:xfrm rot="-7099652">
            <a:off x="3656500" y="2778925"/>
            <a:ext cx="363441"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4" name="Google Shape;154;p8"/>
          <p:cNvSpPr txBox="1"/>
          <p:nvPr/>
        </p:nvSpPr>
        <p:spPr>
          <a:xfrm>
            <a:off x="5044933" y="2449327"/>
            <a:ext cx="3816843"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1. Saluer les succès et vérifier les objectifs</a:t>
            </a:r>
            <a:endParaRPr b="0" i="0" sz="1400" u="none" cap="none" strike="noStrike">
              <a:solidFill>
                <a:srgbClr val="000000"/>
              </a:solidFill>
              <a:latin typeface="Arial"/>
              <a:ea typeface="Arial"/>
              <a:cs typeface="Arial"/>
              <a:sym typeface="Arial"/>
            </a:endParaRPr>
          </a:p>
        </p:txBody>
      </p:sp>
      <p:sp>
        <p:nvSpPr>
          <p:cNvPr id="155" name="Google Shape;155;p8"/>
          <p:cNvSpPr txBox="1"/>
          <p:nvPr/>
        </p:nvSpPr>
        <p:spPr>
          <a:xfrm>
            <a:off x="6455877" y="3250840"/>
            <a:ext cx="2649611" cy="52321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2. Partager les défis rencontrés en salle de classe et à l'école</a:t>
            </a:r>
            <a:endParaRPr b="0" i="0" sz="1400" u="none" cap="none" strike="noStrike">
              <a:solidFill>
                <a:srgbClr val="000000"/>
              </a:solidFill>
              <a:latin typeface="Arial"/>
              <a:ea typeface="Arial"/>
              <a:cs typeface="Arial"/>
              <a:sym typeface="Arial"/>
            </a:endParaRPr>
          </a:p>
        </p:txBody>
      </p:sp>
      <p:sp>
        <p:nvSpPr>
          <p:cNvPr id="156" name="Google Shape;156;p8"/>
          <p:cNvSpPr txBox="1"/>
          <p:nvPr/>
        </p:nvSpPr>
        <p:spPr>
          <a:xfrm>
            <a:off x="2248964" y="4319051"/>
            <a:ext cx="2254743"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3. Réfléchir aux solutions</a:t>
            </a:r>
            <a:endParaRPr b="0" i="0" sz="1400" u="none" cap="none" strike="noStrike">
              <a:solidFill>
                <a:srgbClr val="000000"/>
              </a:solidFill>
              <a:latin typeface="Arial"/>
              <a:ea typeface="Arial"/>
              <a:cs typeface="Arial"/>
              <a:sym typeface="Arial"/>
            </a:endParaRPr>
          </a:p>
        </p:txBody>
      </p:sp>
      <p:sp>
        <p:nvSpPr>
          <p:cNvPr id="157" name="Google Shape;157;p8"/>
          <p:cNvSpPr txBox="1"/>
          <p:nvPr/>
        </p:nvSpPr>
        <p:spPr>
          <a:xfrm>
            <a:off x="254397" y="2713935"/>
            <a:ext cx="2649611" cy="1342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4. Fixer des objectifs (basés sur 4 compétences de base de la formation des enseignant·es) pour savoir comment mettre en place les solutions</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9"/>
          <p:cNvSpPr txBox="1"/>
          <p:nvPr>
            <p:ph type="ctrTitle"/>
          </p:nvPr>
        </p:nvSpPr>
        <p:spPr>
          <a:xfrm>
            <a:off x="415213" y="549310"/>
            <a:ext cx="91440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1</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Le rôle et les responsabilités du </a:t>
            </a:r>
            <a:br>
              <a:rPr b="1" i="0" lang="fr-FR" sz="3600" u="none" cap="none" strike="noStrike">
                <a:latin typeface="Arial"/>
                <a:ea typeface="Arial"/>
                <a:cs typeface="Arial"/>
                <a:sym typeface="Arial"/>
              </a:rPr>
            </a:br>
            <a:r>
              <a:rPr b="1" i="0" lang="fr-FR" sz="3600" u="none" cap="none" strike="noStrike">
                <a:latin typeface="Arial"/>
                <a:ea typeface="Arial"/>
                <a:cs typeface="Arial"/>
                <a:sym typeface="Arial"/>
              </a:rPr>
              <a:t>Coach Pair</a:t>
            </a:r>
            <a:endParaRPr/>
          </a:p>
        </p:txBody>
      </p:sp>
      <p:sp>
        <p:nvSpPr>
          <p:cNvPr id="163" name="Google Shape;163;p9"/>
          <p:cNvSpPr txBox="1"/>
          <p:nvPr>
            <p:ph idx="1" type="subTitle"/>
          </p:nvPr>
        </p:nvSpPr>
        <p:spPr>
          <a:xfrm>
            <a:off x="415213" y="2787886"/>
            <a:ext cx="90702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600"/>
              <a:buFont typeface="Arial"/>
              <a:buNone/>
            </a:pPr>
            <a:r>
              <a:rPr b="1" i="0" lang="fr-FR" sz="2400" u="none" cap="none" strike="noStrike">
                <a:latin typeface="Arial"/>
                <a:ea typeface="Arial"/>
                <a:cs typeface="Arial"/>
                <a:sym typeface="Arial"/>
              </a:rPr>
              <a:t>Séance 2 : Communication de soutien</a:t>
            </a:r>
            <a:endParaRPr/>
          </a:p>
        </p:txBody>
      </p:sp>
      <p:sp>
        <p:nvSpPr>
          <p:cNvPr id="164" name="Google Shape;164;p9"/>
          <p:cNvSpPr txBox="1"/>
          <p:nvPr>
            <p:ph idx="12" type="sldNum"/>
          </p:nvPr>
        </p:nvSpPr>
        <p:spPr>
          <a:xfrm>
            <a:off x="6841998" y="4869656"/>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Thème du bureau">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personnalisé">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BIENFAIT, Nathalie</dc:creator>
</cp:coreProperties>
</file>